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2.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0.xml" ContentType="application/vnd.openxmlformats-officedocument.presentationml.slide+xml"/>
  <Override PartName="/ppt/slides/slide1.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9.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6.xml" ContentType="application/vnd.openxmlformats-officedocument.presentationml.slide+xml"/>
  <Override PartName="/ppt/slides/slide18.xml" ContentType="application/vnd.openxmlformats-officedocument.presentationml.slide+xml"/>
  <Override PartName="/ppt/slides/slide15.xml" ContentType="application/vnd.openxmlformats-officedocument.presentationml.slide+xml"/>
  <Override PartName="/ppt/slides/slide17.xml" ContentType="application/vnd.openxmlformats-officedocument.presentationml.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9.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1"/>
  </p:notesMasterIdLst>
  <p:sldIdLst>
    <p:sldId id="256" r:id="rId2"/>
    <p:sldId id="273" r:id="rId3"/>
    <p:sldId id="266" r:id="rId4"/>
    <p:sldId id="257" r:id="rId5"/>
    <p:sldId id="260" r:id="rId6"/>
    <p:sldId id="264" r:id="rId7"/>
    <p:sldId id="262" r:id="rId8"/>
    <p:sldId id="277" r:id="rId9"/>
    <p:sldId id="263" r:id="rId10"/>
    <p:sldId id="278" r:id="rId11"/>
    <p:sldId id="279" r:id="rId12"/>
    <p:sldId id="280" r:id="rId13"/>
    <p:sldId id="265" r:id="rId14"/>
    <p:sldId id="275" r:id="rId15"/>
    <p:sldId id="276" r:id="rId16"/>
    <p:sldId id="270" r:id="rId17"/>
    <p:sldId id="271" r:id="rId18"/>
    <p:sldId id="272" r:id="rId19"/>
    <p:sldId id="281"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5" autoAdjust="0"/>
    <p:restoredTop sz="66788" autoAdjust="0"/>
  </p:normalViewPr>
  <p:slideViewPr>
    <p:cSldViewPr snapToGrid="0">
      <p:cViewPr varScale="1">
        <p:scale>
          <a:sx n="49" d="100"/>
          <a:sy n="49" d="100"/>
        </p:scale>
        <p:origin x="109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E2965A-6E11-40C6-B5C9-1F718B1CED90}" type="datetimeFigureOut">
              <a:rPr lang="en-US" smtClean="0"/>
              <a:t>4/9/2019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151DEB-6CE0-4E50-9D16-114F43C3FC5B}" type="slidenum">
              <a:rPr lang="en-US" smtClean="0"/>
              <a:t>‹#›</a:t>
            </a:fld>
            <a:endParaRPr lang="en-US"/>
          </a:p>
        </p:txBody>
      </p:sp>
    </p:spTree>
    <p:extLst>
      <p:ext uri="{BB962C8B-B14F-4D97-AF65-F5344CB8AC3E}">
        <p14:creationId xmlns:p14="http://schemas.microsoft.com/office/powerpoint/2010/main" val="1758861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Early</a:t>
            </a:r>
            <a:r>
              <a:rPr lang="en-US" baseline="0" dirty="0" smtClean="0"/>
              <a:t> Muzzleloader 2014</a:t>
            </a:r>
            <a:endParaRPr lang="en-US" dirty="0"/>
          </a:p>
        </p:txBody>
      </p:sp>
      <p:sp>
        <p:nvSpPr>
          <p:cNvPr id="4" name="Slide Number Placeholder 3"/>
          <p:cNvSpPr>
            <a:spLocks noGrp="1"/>
          </p:cNvSpPr>
          <p:nvPr>
            <p:ph type="sldNum" sz="quarter" idx="10"/>
          </p:nvPr>
        </p:nvSpPr>
        <p:spPr/>
        <p:txBody>
          <a:bodyPr/>
          <a:lstStyle/>
          <a:p>
            <a:fld id="{36151DEB-6CE0-4E50-9D16-114F43C3FC5B}" type="slidenum">
              <a:rPr lang="en-US" smtClean="0"/>
              <a:t>2</a:t>
            </a:fld>
            <a:endParaRPr lang="en-US"/>
          </a:p>
        </p:txBody>
      </p:sp>
    </p:spTree>
    <p:extLst>
      <p:ext uri="{BB962C8B-B14F-4D97-AF65-F5344CB8AC3E}">
        <p14:creationId xmlns:p14="http://schemas.microsoft.com/office/powerpoint/2010/main" val="413109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	Teachers Tackle Box is a comprehensive instructional fishing course that encompasses both classroom and practical portions.  The goal of this program is to create volunteer instructors and empower and equip them to conduct their own angling programs. This program is specifically designed around the concepts of the R3 Model. In this case, we are focused on retention of young adults who have expressed interest in sharing their passion for the resource. The classroom portion covers basic concepts including, but not limited to: fish identification, biology, fish habitat, equipment, conservation, improving water quality, licensing and regulations, obtaining instructional control, public speaking skills, conflict resolution, alternative educational activities, developing age appropriate curriculum, and locating and recruiting volunteers. The practical portion includes, but is not limited to: location selection, target areas, casting techniques, knot tying, both artificial and live bait selection, how to bait a hook, hook removal, safety, when to fish (time of day/time of year), and gaining familiarity of instructional materials provided by KDFWR. </a:t>
            </a:r>
          </a:p>
          <a:p>
            <a:endParaRPr lang="en-US" dirty="0" smtClean="0"/>
          </a:p>
        </p:txBody>
      </p:sp>
      <p:sp>
        <p:nvSpPr>
          <p:cNvPr id="4" name="Slide Number Placeholder 3"/>
          <p:cNvSpPr>
            <a:spLocks noGrp="1"/>
          </p:cNvSpPr>
          <p:nvPr>
            <p:ph type="sldNum" sz="quarter" idx="10"/>
          </p:nvPr>
        </p:nvSpPr>
        <p:spPr/>
        <p:txBody>
          <a:bodyPr/>
          <a:lstStyle/>
          <a:p>
            <a:fld id="{36151DEB-6CE0-4E50-9D16-114F43C3FC5B}" type="slidenum">
              <a:rPr lang="en-US" smtClean="0"/>
              <a:t>11</a:t>
            </a:fld>
            <a:endParaRPr lang="en-US"/>
          </a:p>
        </p:txBody>
      </p:sp>
    </p:spTree>
    <p:extLst>
      <p:ext uri="{BB962C8B-B14F-4D97-AF65-F5344CB8AC3E}">
        <p14:creationId xmlns:p14="http://schemas.microsoft.com/office/powerpoint/2010/main" val="2215849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151DEB-6CE0-4E50-9D16-114F43C3FC5B}" type="slidenum">
              <a:rPr lang="en-US" smtClean="0"/>
              <a:t>12</a:t>
            </a:fld>
            <a:endParaRPr lang="en-US"/>
          </a:p>
        </p:txBody>
      </p:sp>
    </p:spTree>
    <p:extLst>
      <p:ext uri="{BB962C8B-B14F-4D97-AF65-F5344CB8AC3E}">
        <p14:creationId xmlns:p14="http://schemas.microsoft.com/office/powerpoint/2010/main" val="2189723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Kentucky Department of Fish and Wildlife Resources and the University of Kentucky are collaborating on a project made possible by the Association</a:t>
            </a:r>
            <a:r>
              <a:rPr lang="en-US" baseline="0" dirty="0" smtClean="0"/>
              <a:t> of Fish and Wildlife Agencies (AFWA)</a:t>
            </a:r>
            <a:r>
              <a:rPr lang="en-US" dirty="0" smtClean="0"/>
              <a:t> Multistate Conservation Grant Program. The project titled, “Evaluating the Promise and Potential Impacts of R3 Efforts Targeting College Students” has a goal to reveal best practices for promoting and sustaining positive insights and participation in hunting among college students across geographical and cultural backgrounds. At this point in the project, several University of Kentucky students have been surveyed, participated in a Field to Fork workshop, attended a live fire exercise, and will be going on a mentored turkey hunt later this month (April). Future plans are already being set to host another workshop and mentored hunt in the fall, focusing on deer hunting. Cabela’s and Bass Pro have served as a primary supporter of this project by donating hunting gear for the future workshops and hunts.</a:t>
            </a:r>
          </a:p>
          <a:p>
            <a:endParaRPr lang="en-US" dirty="0" smtClean="0"/>
          </a:p>
          <a:p>
            <a:r>
              <a:rPr lang="en-US" dirty="0" smtClean="0"/>
              <a:t> Access to NWTF, The partnership between the National Wild Turkey Federation and the Agency has opened up the opportunity for new or novice hunters to utilize some NWTF managed property in the western part of Kentucky. The plot of land offers the chance for a new deer or turkey hunter to experience a high quality hunt with an increased chance of success where there is low hunting pressure and controlled access. The first mentored turkey hunt at this location is scheduled for the end of the Kentucky turkey season for about 7 new turkey hunters who attended</a:t>
            </a:r>
            <a:r>
              <a:rPr lang="en-US" baseline="0" dirty="0" smtClean="0"/>
              <a:t> spring turkey field to fork. </a:t>
            </a:r>
          </a:p>
          <a:p>
            <a:endParaRPr lang="en-US" baseline="0" dirty="0" smtClean="0"/>
          </a:p>
          <a:p>
            <a:r>
              <a:rPr lang="en-US" baseline="0" dirty="0" smtClean="0"/>
              <a:t>Scholastic 3d Archery- after school initiative; that can be run  schools, archery shops, churches etc. Free to use equipment of student choice. This next step program is now offering hunter education option at tournaments. They provide a path for those interested in </a:t>
            </a:r>
            <a:r>
              <a:rPr lang="en-US" baseline="0" dirty="0" err="1" smtClean="0"/>
              <a:t>bowhunting</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36151DEB-6CE0-4E50-9D16-114F43C3FC5B}" type="slidenum">
              <a:rPr lang="en-US" smtClean="0"/>
              <a:t>13</a:t>
            </a:fld>
            <a:endParaRPr lang="en-US"/>
          </a:p>
        </p:txBody>
      </p:sp>
    </p:spTree>
    <p:extLst>
      <p:ext uri="{BB962C8B-B14F-4D97-AF65-F5344CB8AC3E}">
        <p14:creationId xmlns:p14="http://schemas.microsoft.com/office/powerpoint/2010/main" val="1936788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the goal of reconnecting former NASP® archers and encouraging them to stay involved in the outdoors, the first Alumni and Coaches Tournament was a huge success with 248 individuals competing. With 17 groups that formed area teams alongside many individuals.. By donating a NASP® start-up kit, to a school of their choice, the winning NASP® alumni teams were able to participate in this giving-back effort first hand. </a:t>
            </a:r>
          </a:p>
          <a:p>
            <a:endParaRPr lang="en-US" dirty="0" smtClean="0"/>
          </a:p>
          <a:p>
            <a:r>
              <a:rPr lang="en-US" dirty="0" smtClean="0"/>
              <a:t>In coordination with KDFWR’s R3, the NASP® Alumni Association is planning an archery challenge in cooperation with Traditions Archery Outfitters. The event will be on June</a:t>
            </a:r>
            <a:r>
              <a:rPr lang="en-US" baseline="0" dirty="0" smtClean="0"/>
              <a:t> </a:t>
            </a:r>
            <a:r>
              <a:rPr lang="en-US" dirty="0" smtClean="0"/>
              <a:t>at the archery range at Taylorsville Lake Wildlife Management Area. This event will include 3D animal targets and is meant for archers of all skill levels.</a:t>
            </a:r>
          </a:p>
          <a:p>
            <a:endParaRPr lang="en-US" dirty="0" smtClean="0"/>
          </a:p>
          <a:p>
            <a:r>
              <a:rPr lang="en-US" dirty="0" smtClean="0"/>
              <a:t>KSCI</a:t>
            </a:r>
            <a:r>
              <a:rPr lang="en-US" baseline="0" dirty="0" smtClean="0"/>
              <a:t> dedicated volunteers to be a leader in protecting the freedom to hunt and promoting wildlife conservation.  Host family centered hunter education. Partake in numerous dove, pheasant and turkey mentor hunts. Provide funding for NASP and Hunters for the Hungry. </a:t>
            </a:r>
            <a:endParaRPr lang="en-US" dirty="0"/>
          </a:p>
        </p:txBody>
      </p:sp>
      <p:sp>
        <p:nvSpPr>
          <p:cNvPr id="4" name="Slide Number Placeholder 3"/>
          <p:cNvSpPr>
            <a:spLocks noGrp="1"/>
          </p:cNvSpPr>
          <p:nvPr>
            <p:ph type="sldNum" sz="quarter" idx="10"/>
          </p:nvPr>
        </p:nvSpPr>
        <p:spPr/>
        <p:txBody>
          <a:bodyPr/>
          <a:lstStyle/>
          <a:p>
            <a:fld id="{36151DEB-6CE0-4E50-9D16-114F43C3FC5B}" type="slidenum">
              <a:rPr lang="en-US" smtClean="0"/>
              <a:t>14</a:t>
            </a:fld>
            <a:endParaRPr lang="en-US"/>
          </a:p>
        </p:txBody>
      </p:sp>
    </p:spTree>
    <p:extLst>
      <p:ext uri="{BB962C8B-B14F-4D97-AF65-F5344CB8AC3E}">
        <p14:creationId xmlns:p14="http://schemas.microsoft.com/office/powerpoint/2010/main" val="553112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6151DEB-6CE0-4E50-9D16-114F43C3FC5B}" type="slidenum">
              <a:rPr lang="en-US" smtClean="0"/>
              <a:t>16</a:t>
            </a:fld>
            <a:endParaRPr lang="en-US"/>
          </a:p>
        </p:txBody>
      </p:sp>
    </p:spTree>
    <p:extLst>
      <p:ext uri="{BB962C8B-B14F-4D97-AF65-F5344CB8AC3E}">
        <p14:creationId xmlns:p14="http://schemas.microsoft.com/office/powerpoint/2010/main" val="41036284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Encourage everyone to go out and take</a:t>
            </a:r>
            <a:r>
              <a:rPr lang="en-US" baseline="0" dirty="0" smtClean="0"/>
              <a:t> 1 person in the woods hunting or take one person fishing. </a:t>
            </a:r>
          </a:p>
          <a:p>
            <a:r>
              <a:rPr lang="en-US" baseline="0" dirty="0" smtClean="0"/>
              <a:t>Have to replace ourselves with diverse audience and we have to “practice what we preach”</a:t>
            </a:r>
          </a:p>
          <a:p>
            <a:r>
              <a:rPr lang="en-US" baseline="0" dirty="0" smtClean="0"/>
              <a:t>NWTF Mentor Pledge, where you can pledge that you will be mentoring 1 new hunter</a:t>
            </a:r>
          </a:p>
          <a:p>
            <a:r>
              <a:rPr lang="en-US" baseline="0" dirty="0" smtClean="0"/>
              <a:t>60 in 60- achieve 60 million fishing participants in 60 months by December 2021, resources for everyone “Take me Fishing”</a:t>
            </a:r>
          </a:p>
          <a:p>
            <a:r>
              <a:rPr lang="en-US" baseline="0" dirty="0" smtClean="0"/>
              <a:t>Implementation of R3 Strategic Plan </a:t>
            </a:r>
            <a:endParaRPr lang="en-US" dirty="0"/>
          </a:p>
        </p:txBody>
      </p:sp>
      <p:sp>
        <p:nvSpPr>
          <p:cNvPr id="4" name="Slide Number Placeholder 3"/>
          <p:cNvSpPr>
            <a:spLocks noGrp="1"/>
          </p:cNvSpPr>
          <p:nvPr>
            <p:ph type="sldNum" sz="quarter" idx="10"/>
          </p:nvPr>
        </p:nvSpPr>
        <p:spPr/>
        <p:txBody>
          <a:bodyPr/>
          <a:lstStyle/>
          <a:p>
            <a:fld id="{36151DEB-6CE0-4E50-9D16-114F43C3FC5B}" type="slidenum">
              <a:rPr lang="en-US" smtClean="0"/>
              <a:t>18</a:t>
            </a:fld>
            <a:endParaRPr lang="en-US"/>
          </a:p>
        </p:txBody>
      </p:sp>
    </p:spTree>
    <p:extLst>
      <p:ext uri="{BB962C8B-B14F-4D97-AF65-F5344CB8AC3E}">
        <p14:creationId xmlns:p14="http://schemas.microsoft.com/office/powerpoint/2010/main" val="2195235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Lets take a moment and reflect on R3 both at a National and State level. First we will focus on national R3 efforts </a:t>
            </a:r>
            <a:endParaRPr lang="en-US" dirty="0"/>
          </a:p>
        </p:txBody>
      </p:sp>
      <p:sp>
        <p:nvSpPr>
          <p:cNvPr id="4" name="Slide Number Placeholder 3"/>
          <p:cNvSpPr>
            <a:spLocks noGrp="1"/>
          </p:cNvSpPr>
          <p:nvPr>
            <p:ph type="sldNum" sz="quarter" idx="10"/>
          </p:nvPr>
        </p:nvSpPr>
        <p:spPr/>
        <p:txBody>
          <a:bodyPr/>
          <a:lstStyle/>
          <a:p>
            <a:fld id="{36151DEB-6CE0-4E50-9D16-114F43C3FC5B}" type="slidenum">
              <a:rPr lang="en-US" smtClean="0"/>
              <a:t>3</a:t>
            </a:fld>
            <a:endParaRPr lang="en-US"/>
          </a:p>
        </p:txBody>
      </p:sp>
    </p:spTree>
    <p:extLst>
      <p:ext uri="{BB962C8B-B14F-4D97-AF65-F5344CB8AC3E}">
        <p14:creationId xmlns:p14="http://schemas.microsoft.com/office/powerpoint/2010/main" val="1722318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In</a:t>
            </a:r>
            <a:r>
              <a:rPr lang="en-US" baseline="0" dirty="0" smtClean="0"/>
              <a:t> 2017, </a:t>
            </a:r>
            <a:r>
              <a:rPr lang="en-US" dirty="0" smtClean="0"/>
              <a:t>started with 10-12 coordinators on staff nation wide </a:t>
            </a:r>
          </a:p>
          <a:p>
            <a:endParaRPr lang="en-US" dirty="0" smtClean="0"/>
          </a:p>
          <a:p>
            <a:r>
              <a:rPr lang="en-US" dirty="0" smtClean="0"/>
              <a:t>In 2019</a:t>
            </a:r>
            <a:r>
              <a:rPr lang="en-US" baseline="0" dirty="0" smtClean="0"/>
              <a:t> more than </a:t>
            </a:r>
            <a:r>
              <a:rPr lang="en-US" dirty="0" smtClean="0"/>
              <a:t>35-37 states have R3 coordinators or R3 teams working on actively</a:t>
            </a:r>
            <a:r>
              <a:rPr lang="en-US" baseline="0" dirty="0" smtClean="0"/>
              <a:t> </a:t>
            </a:r>
            <a:r>
              <a:rPr lang="en-US" dirty="0" smtClean="0"/>
              <a:t>on R3 efforts with their organizations</a:t>
            </a:r>
          </a:p>
          <a:p>
            <a:endParaRPr lang="en-US" dirty="0" smtClean="0"/>
          </a:p>
          <a:p>
            <a:r>
              <a:rPr lang="en-US" dirty="0" smtClean="0"/>
              <a:t>The Council to Advance Hunting and The Shooting Sports along Wildlife Management Institute is making R3 a priority over the past few years, bringing in state agency, industry leaders, non government organizations. providing new opportunities, new approaches, and strong partnerships!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6151DEB-6CE0-4E50-9D16-114F43C3FC5B}" type="slidenum">
              <a:rPr lang="en-US" smtClean="0"/>
              <a:t>4</a:t>
            </a:fld>
            <a:endParaRPr lang="en-US"/>
          </a:p>
        </p:txBody>
      </p:sp>
    </p:spTree>
    <p:extLst>
      <p:ext uri="{BB962C8B-B14F-4D97-AF65-F5344CB8AC3E}">
        <p14:creationId xmlns:p14="http://schemas.microsoft.com/office/powerpoint/2010/main" val="2934251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0000"/>
                </a:solidFill>
              </a:rPr>
              <a:t>Overall</a:t>
            </a:r>
            <a:r>
              <a:rPr lang="en-US" baseline="0" dirty="0" smtClean="0">
                <a:solidFill>
                  <a:srgbClr val="FF0000"/>
                </a:solidFill>
              </a:rPr>
              <a:t> there has been 8 states completed a Strategic plan, as well as 12 states working on their plan right now!</a:t>
            </a:r>
            <a:br>
              <a:rPr lang="en-US" baseline="0" dirty="0" smtClean="0">
                <a:solidFill>
                  <a:srgbClr val="FF0000"/>
                </a:solidFill>
              </a:rPr>
            </a:br>
            <a:endParaRPr lang="en-US" baseline="0" dirty="0" smtClean="0">
              <a:solidFill>
                <a:srgbClr val="FF0000"/>
              </a:solidFill>
            </a:endParaRPr>
          </a:p>
          <a:p>
            <a:r>
              <a:rPr lang="en-US" baseline="0" dirty="0" smtClean="0">
                <a:solidFill>
                  <a:srgbClr val="FF0000"/>
                </a:solidFill>
              </a:rPr>
              <a:t>Kentucky </a:t>
            </a:r>
            <a:r>
              <a:rPr lang="en-US" dirty="0" smtClean="0">
                <a:solidFill>
                  <a:srgbClr val="FF0000"/>
                </a:solidFill>
              </a:rPr>
              <a:t>1</a:t>
            </a:r>
            <a:r>
              <a:rPr lang="en-US" baseline="0" dirty="0" smtClean="0">
                <a:solidFill>
                  <a:srgbClr val="FF0000"/>
                </a:solidFill>
              </a:rPr>
              <a:t> of 8 States that has completed a strategic plan  (1 of 8) </a:t>
            </a:r>
          </a:p>
          <a:p>
            <a:endParaRPr lang="en-US" baseline="0" dirty="0" smtClean="0">
              <a:solidFill>
                <a:srgbClr val="FF0000"/>
              </a:solidFill>
            </a:endParaRPr>
          </a:p>
          <a:p>
            <a:r>
              <a:rPr lang="en-US" baseline="0" dirty="0" smtClean="0">
                <a:solidFill>
                  <a:srgbClr val="FF0000"/>
                </a:solidFill>
              </a:rPr>
              <a:t>Congratulations to us in being one of the top 10 states EVER in having a R3 Plan! </a:t>
            </a:r>
          </a:p>
          <a:p>
            <a:endParaRPr lang="en-US" baseline="0" dirty="0" smtClean="0">
              <a:solidFill>
                <a:srgbClr val="FF0000"/>
              </a:solidFill>
            </a:endParaRPr>
          </a:p>
          <a:p>
            <a:r>
              <a:rPr lang="en-US" baseline="0" dirty="0" smtClean="0">
                <a:solidFill>
                  <a:srgbClr val="FF0000"/>
                </a:solidFill>
              </a:rPr>
              <a:t>1,2,3, R3 !</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36151DEB-6CE0-4E50-9D16-114F43C3FC5B}" type="slidenum">
              <a:rPr lang="en-US" smtClean="0"/>
              <a:t>5</a:t>
            </a:fld>
            <a:endParaRPr lang="en-US"/>
          </a:p>
        </p:txBody>
      </p:sp>
    </p:spTree>
    <p:extLst>
      <p:ext uri="{BB962C8B-B14F-4D97-AF65-F5344CB8AC3E}">
        <p14:creationId xmlns:p14="http://schemas.microsoft.com/office/powerpoint/2010/main" val="715011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2018 National R3 Symposium was the first national event solely focused on resources and partnerships needed to secure the future of hunting, angling, target shooting, and boating in America. The event occurred on May, 2018 in Lincoln, NE, a representing more than 40 states and 100 different organizations</a:t>
            </a:r>
            <a:r>
              <a:rPr lang="en-US" baseline="0" dirty="0" smtClean="0"/>
              <a:t> attracted more than 320 individuals </a:t>
            </a:r>
            <a:endParaRPr lang="en-US" dirty="0" smtClean="0"/>
          </a:p>
          <a:p>
            <a:endParaRPr lang="en-US" dirty="0" smtClean="0"/>
          </a:p>
          <a:p>
            <a:r>
              <a:rPr lang="en-US" dirty="0" smtClean="0"/>
              <a:t>United</a:t>
            </a:r>
            <a:r>
              <a:rPr lang="en-US" baseline="0" dirty="0" smtClean="0"/>
              <a:t> Sates Fish and Wildlife Service ;  Region 3 R3 Plan of Midwest Region leadership launched the Midwest Region Outdoor Access Initiative. Team members from the Initiative have developed this plan to work with partner to grow the country’s hunting, fishing and outdoor recreation community. </a:t>
            </a:r>
          </a:p>
          <a:p>
            <a:endParaRPr lang="en-US" dirty="0" smtClean="0"/>
          </a:p>
          <a:p>
            <a:r>
              <a:rPr lang="en-US" dirty="0" smtClean="0"/>
              <a:t>National R3 Implementation</a:t>
            </a:r>
            <a:r>
              <a:rPr lang="en-US" baseline="0" dirty="0" smtClean="0"/>
              <a:t> </a:t>
            </a:r>
            <a:r>
              <a:rPr lang="en-US" dirty="0" smtClean="0"/>
              <a:t>workgroup to implement National</a:t>
            </a:r>
            <a:r>
              <a:rPr lang="en-US" baseline="0" dirty="0" smtClean="0"/>
              <a:t> Plan, Team involves 22 individuals state and federal agency NGO and industry identities and representatives from all regionals of association of fish and wildlife agencies. </a:t>
            </a:r>
          </a:p>
          <a:p>
            <a:endParaRPr lang="en-US" baseline="0" dirty="0" smtClean="0"/>
          </a:p>
          <a:p>
            <a:r>
              <a:rPr lang="en-US" dirty="0" smtClean="0"/>
              <a:t>A few expected impacts we can see from this group is….</a:t>
            </a:r>
          </a:p>
          <a:p>
            <a:r>
              <a:rPr lang="en-US" dirty="0" smtClean="0"/>
              <a:t>	-RBFF, Recreation Boating and Fishing Foundation </a:t>
            </a:r>
          </a:p>
          <a:p>
            <a:r>
              <a:rPr lang="en-US" dirty="0" smtClean="0"/>
              <a:t>	- American Sportfish Restoration </a:t>
            </a:r>
          </a:p>
          <a:p>
            <a:endParaRPr lang="en-US" dirty="0" smtClean="0"/>
          </a:p>
        </p:txBody>
      </p:sp>
      <p:sp>
        <p:nvSpPr>
          <p:cNvPr id="4" name="Slide Number Placeholder 3"/>
          <p:cNvSpPr>
            <a:spLocks noGrp="1"/>
          </p:cNvSpPr>
          <p:nvPr>
            <p:ph type="sldNum" sz="quarter" idx="10"/>
          </p:nvPr>
        </p:nvSpPr>
        <p:spPr/>
        <p:txBody>
          <a:bodyPr/>
          <a:lstStyle/>
          <a:p>
            <a:fld id="{36151DEB-6CE0-4E50-9D16-114F43C3FC5B}" type="slidenum">
              <a:rPr lang="en-US" smtClean="0"/>
              <a:t>6</a:t>
            </a:fld>
            <a:endParaRPr lang="en-US"/>
          </a:p>
        </p:txBody>
      </p:sp>
    </p:spTree>
    <p:extLst>
      <p:ext uri="{BB962C8B-B14F-4D97-AF65-F5344CB8AC3E}">
        <p14:creationId xmlns:p14="http://schemas.microsoft.com/office/powerpoint/2010/main" val="1281486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Currently 1,900 current members, anyone can be</a:t>
            </a:r>
            <a:r>
              <a:rPr lang="en-US" baseline="0" dirty="0" smtClean="0"/>
              <a:t> on the R3 community, engage with post with relevant content to help with discussion. Easy way to stay involved and up to date with R3 nation wide. Provides a platform for communication </a:t>
            </a:r>
          </a:p>
          <a:p>
            <a:endParaRPr lang="en-US" baseline="0" dirty="0" smtClean="0"/>
          </a:p>
          <a:p>
            <a:r>
              <a:rPr lang="en-US" baseline="0" dirty="0" smtClean="0"/>
              <a:t>New programs and ideas, for industry, NGO and agency to adopt practices and work as a unified team </a:t>
            </a:r>
          </a:p>
          <a:p>
            <a:r>
              <a:rPr lang="en-US" baseline="0" dirty="0" smtClean="0"/>
              <a:t>What do you think?, people come together, challenging questions for people to discuss (WDYT) </a:t>
            </a:r>
          </a:p>
          <a:p>
            <a:r>
              <a:rPr lang="en-US" baseline="0" dirty="0" smtClean="0"/>
              <a:t>Webinars- every 6 weeks to stay involved </a:t>
            </a:r>
          </a:p>
          <a:p>
            <a:endParaRPr lang="en-US" baseline="0" dirty="0" smtClean="0"/>
          </a:p>
          <a:p>
            <a:r>
              <a:rPr lang="en-US" baseline="0" dirty="0" smtClean="0"/>
              <a:t>PR moderation still ongoing, 3 years This modernization would provide states the ability to utilized PR for hunter and recreational shooter R3 efforts in marketing of educational programs to nontraditional audience. </a:t>
            </a:r>
            <a:endParaRPr lang="en-US" dirty="0"/>
          </a:p>
        </p:txBody>
      </p:sp>
      <p:sp>
        <p:nvSpPr>
          <p:cNvPr id="4" name="Slide Number Placeholder 3"/>
          <p:cNvSpPr>
            <a:spLocks noGrp="1"/>
          </p:cNvSpPr>
          <p:nvPr>
            <p:ph type="sldNum" sz="quarter" idx="10"/>
          </p:nvPr>
        </p:nvSpPr>
        <p:spPr/>
        <p:txBody>
          <a:bodyPr/>
          <a:lstStyle/>
          <a:p>
            <a:fld id="{36151DEB-6CE0-4E50-9D16-114F43C3FC5B}" type="slidenum">
              <a:rPr lang="en-US" smtClean="0"/>
              <a:t>7</a:t>
            </a:fld>
            <a:endParaRPr lang="en-US"/>
          </a:p>
        </p:txBody>
      </p:sp>
    </p:spTree>
    <p:extLst>
      <p:ext uri="{BB962C8B-B14F-4D97-AF65-F5344CB8AC3E}">
        <p14:creationId xmlns:p14="http://schemas.microsoft.com/office/powerpoint/2010/main" val="1215081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limited time, we will doing a brief overview of State Updates of R3. From creation of new programs and new partners, R3 has been on fire here in Kentucky. Here is a quick recap of R3 in Kentucky.</a:t>
            </a:r>
          </a:p>
          <a:p>
            <a:endParaRPr lang="en-US" dirty="0"/>
          </a:p>
        </p:txBody>
      </p:sp>
      <p:sp>
        <p:nvSpPr>
          <p:cNvPr id="4" name="Slide Number Placeholder 3"/>
          <p:cNvSpPr>
            <a:spLocks noGrp="1"/>
          </p:cNvSpPr>
          <p:nvPr>
            <p:ph type="sldNum" sz="quarter" idx="10"/>
          </p:nvPr>
        </p:nvSpPr>
        <p:spPr/>
        <p:txBody>
          <a:bodyPr/>
          <a:lstStyle/>
          <a:p>
            <a:fld id="{36151DEB-6CE0-4E50-9D16-114F43C3FC5B}" type="slidenum">
              <a:rPr lang="en-US" smtClean="0"/>
              <a:t>8</a:t>
            </a:fld>
            <a:endParaRPr lang="en-US"/>
          </a:p>
        </p:txBody>
      </p:sp>
    </p:spTree>
    <p:extLst>
      <p:ext uri="{BB962C8B-B14F-4D97-AF65-F5344CB8AC3E}">
        <p14:creationId xmlns:p14="http://schemas.microsoft.com/office/powerpoint/2010/main" val="4259150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a:t>
            </a:r>
            <a:r>
              <a:rPr lang="en-US" baseline="0" dirty="0" smtClean="0"/>
              <a:t> limited time, we will doing a brief overview of State Updates of R3. From creation of new programs and new partners, R3 has been on fire here in Kentucky. Here is a quick recap of R3 in Kentucky.</a:t>
            </a:r>
          </a:p>
          <a:p>
            <a:endParaRPr lang="en-US" dirty="0" smtClean="0"/>
          </a:p>
          <a:p>
            <a:r>
              <a:rPr lang="en-US" dirty="0" smtClean="0"/>
              <a:t>Again</a:t>
            </a:r>
            <a:r>
              <a:rPr lang="en-US" baseline="0" dirty="0" smtClean="0"/>
              <a:t> huge thank you, partners, for providing input </a:t>
            </a:r>
            <a:endParaRPr lang="en-US" dirty="0" smtClean="0"/>
          </a:p>
          <a:p>
            <a:r>
              <a:rPr lang="en-US" dirty="0" smtClean="0"/>
              <a:t>Becky will be going through a</a:t>
            </a:r>
            <a:r>
              <a:rPr lang="en-US" baseline="0" dirty="0" smtClean="0"/>
              <a:t> brief overview of the plan here soon. </a:t>
            </a:r>
          </a:p>
          <a:p>
            <a:endParaRPr lang="en-US" baseline="0" dirty="0" smtClean="0"/>
          </a:p>
          <a:p>
            <a:r>
              <a:rPr lang="en-US" baseline="0" dirty="0" smtClean="0"/>
              <a:t>Introduce Andrew Wooldridge Conservation </a:t>
            </a:r>
            <a:r>
              <a:rPr lang="en-US" baseline="0" dirty="0" err="1" smtClean="0"/>
              <a:t>Educat</a:t>
            </a:r>
            <a:endParaRPr lang="en-US" dirty="0" smtClean="0"/>
          </a:p>
        </p:txBody>
      </p:sp>
      <p:sp>
        <p:nvSpPr>
          <p:cNvPr id="4" name="Slide Number Placeholder 3"/>
          <p:cNvSpPr>
            <a:spLocks noGrp="1"/>
          </p:cNvSpPr>
          <p:nvPr>
            <p:ph type="sldNum" sz="quarter" idx="10"/>
          </p:nvPr>
        </p:nvSpPr>
        <p:spPr/>
        <p:txBody>
          <a:bodyPr/>
          <a:lstStyle/>
          <a:p>
            <a:fld id="{36151DEB-6CE0-4E50-9D16-114F43C3FC5B}" type="slidenum">
              <a:rPr lang="en-US" smtClean="0"/>
              <a:t>9</a:t>
            </a:fld>
            <a:endParaRPr lang="en-US"/>
          </a:p>
        </p:txBody>
      </p:sp>
    </p:spTree>
    <p:extLst>
      <p:ext uri="{BB962C8B-B14F-4D97-AF65-F5344CB8AC3E}">
        <p14:creationId xmlns:p14="http://schemas.microsoft.com/office/powerpoint/2010/main" val="2241944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Fleet of 12 kayaks/trailers</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Kayak Fishing 101 is a comprehensive beginner fishing and kayaking course that encompasses both classroom and practical portions. This program is specifically designed around the concepts of the R3 Model. In this case, we are focused on all three aspects of the Model. This program attempts to answer the “what next” question for people who previously participated in recreational boating and/or fishing. The classroom portion covers basic concepts including, but not limited to: kayak safety, types of lifejackets, types of watercraft and their features, paddle techniques, navigation of lotic water systems, boat ramp and waterway etiquette, fish identification, biology, fish habitat, equipment, conservation, improving water quality, licensing and regulations.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Despite kayaking being the fastest growing outdoor activity, only 35% of recreational paddlers fish (White et al).  This course targets the large segment of kayakers who are already spending time on the water who could easily pick up fishing.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Kayak fishing events started in Fall of 2017</a:t>
            </a:r>
          </a:p>
          <a:p>
            <a:endParaRPr lang="en-US" dirty="0"/>
          </a:p>
        </p:txBody>
      </p:sp>
      <p:sp>
        <p:nvSpPr>
          <p:cNvPr id="4" name="Slide Number Placeholder 3"/>
          <p:cNvSpPr>
            <a:spLocks noGrp="1"/>
          </p:cNvSpPr>
          <p:nvPr>
            <p:ph type="sldNum" sz="quarter" idx="10"/>
          </p:nvPr>
        </p:nvSpPr>
        <p:spPr/>
        <p:txBody>
          <a:bodyPr/>
          <a:lstStyle/>
          <a:p>
            <a:fld id="{36151DEB-6CE0-4E50-9D16-114F43C3FC5B}" type="slidenum">
              <a:rPr lang="en-US" smtClean="0"/>
              <a:t>10</a:t>
            </a:fld>
            <a:endParaRPr lang="en-US"/>
          </a:p>
        </p:txBody>
      </p:sp>
    </p:spTree>
    <p:extLst>
      <p:ext uri="{BB962C8B-B14F-4D97-AF65-F5344CB8AC3E}">
        <p14:creationId xmlns:p14="http://schemas.microsoft.com/office/powerpoint/2010/main" val="736113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AEBA41B-2F94-4790-9A2E-EF3D89C2B245}" type="datetimeFigureOut">
              <a:rPr lang="en-US" smtClean="0"/>
              <a:t>4/9/2019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ABF0B8-FA92-4A4B-A7DF-89379F309064}" type="slidenum">
              <a:rPr lang="en-US" smtClean="0"/>
              <a:t>‹#›</a:t>
            </a:fld>
            <a:endParaRPr lang="en-US"/>
          </a:p>
        </p:txBody>
      </p:sp>
    </p:spTree>
    <p:extLst>
      <p:ext uri="{BB962C8B-B14F-4D97-AF65-F5344CB8AC3E}">
        <p14:creationId xmlns:p14="http://schemas.microsoft.com/office/powerpoint/2010/main" val="8300419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AEBA41B-2F94-4790-9A2E-EF3D89C2B245}" type="datetimeFigureOut">
              <a:rPr lang="en-US" smtClean="0"/>
              <a:t>4/9/2019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ABF0B8-FA92-4A4B-A7DF-89379F309064}" type="slidenum">
              <a:rPr lang="en-US" smtClean="0"/>
              <a:t>‹#›</a:t>
            </a:fld>
            <a:endParaRPr lang="en-US"/>
          </a:p>
        </p:txBody>
      </p:sp>
    </p:spTree>
    <p:extLst>
      <p:ext uri="{BB962C8B-B14F-4D97-AF65-F5344CB8AC3E}">
        <p14:creationId xmlns:p14="http://schemas.microsoft.com/office/powerpoint/2010/main" val="3660602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AEBA41B-2F94-4790-9A2E-EF3D89C2B245}" type="datetimeFigureOut">
              <a:rPr lang="en-US" smtClean="0"/>
              <a:t>4/9/2019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ABF0B8-FA92-4A4B-A7DF-89379F309064}" type="slidenum">
              <a:rPr lang="en-US" smtClean="0"/>
              <a:t>‹#›</a:t>
            </a:fld>
            <a:endParaRPr lang="en-US"/>
          </a:p>
        </p:txBody>
      </p:sp>
    </p:spTree>
    <p:extLst>
      <p:ext uri="{BB962C8B-B14F-4D97-AF65-F5344CB8AC3E}">
        <p14:creationId xmlns:p14="http://schemas.microsoft.com/office/powerpoint/2010/main" val="1153048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AEBA41B-2F94-4790-9A2E-EF3D89C2B245}" type="datetimeFigureOut">
              <a:rPr lang="en-US" smtClean="0"/>
              <a:t>4/9/2019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ABF0B8-FA92-4A4B-A7DF-89379F309064}" type="slidenum">
              <a:rPr lang="en-US" smtClean="0"/>
              <a:t>‹#›</a:t>
            </a:fld>
            <a:endParaRPr lang="en-US"/>
          </a:p>
        </p:txBody>
      </p:sp>
    </p:spTree>
    <p:extLst>
      <p:ext uri="{BB962C8B-B14F-4D97-AF65-F5344CB8AC3E}">
        <p14:creationId xmlns:p14="http://schemas.microsoft.com/office/powerpoint/2010/main" val="1966210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AEBA41B-2F94-4790-9A2E-EF3D89C2B245}" type="datetimeFigureOut">
              <a:rPr lang="en-US" smtClean="0"/>
              <a:t>4/9/2019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ABF0B8-FA92-4A4B-A7DF-89379F309064}" type="slidenum">
              <a:rPr lang="en-US" smtClean="0"/>
              <a:t>‹#›</a:t>
            </a:fld>
            <a:endParaRPr lang="en-US"/>
          </a:p>
        </p:txBody>
      </p:sp>
    </p:spTree>
    <p:extLst>
      <p:ext uri="{BB962C8B-B14F-4D97-AF65-F5344CB8AC3E}">
        <p14:creationId xmlns:p14="http://schemas.microsoft.com/office/powerpoint/2010/main" val="3898471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AEBA41B-2F94-4790-9A2E-EF3D89C2B245}" type="datetimeFigureOut">
              <a:rPr lang="en-US" smtClean="0"/>
              <a:t>4/9/2019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ABF0B8-FA92-4A4B-A7DF-89379F309064}" type="slidenum">
              <a:rPr lang="en-US" smtClean="0"/>
              <a:t>‹#›</a:t>
            </a:fld>
            <a:endParaRPr lang="en-US"/>
          </a:p>
        </p:txBody>
      </p:sp>
    </p:spTree>
    <p:extLst>
      <p:ext uri="{BB962C8B-B14F-4D97-AF65-F5344CB8AC3E}">
        <p14:creationId xmlns:p14="http://schemas.microsoft.com/office/powerpoint/2010/main" val="3342315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AEBA41B-2F94-4790-9A2E-EF3D89C2B245}" type="datetimeFigureOut">
              <a:rPr lang="en-US" smtClean="0"/>
              <a:t>4/9/2019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ABF0B8-FA92-4A4B-A7DF-89379F309064}" type="slidenum">
              <a:rPr lang="en-US" smtClean="0"/>
              <a:t>‹#›</a:t>
            </a:fld>
            <a:endParaRPr lang="en-US"/>
          </a:p>
        </p:txBody>
      </p:sp>
    </p:spTree>
    <p:extLst>
      <p:ext uri="{BB962C8B-B14F-4D97-AF65-F5344CB8AC3E}">
        <p14:creationId xmlns:p14="http://schemas.microsoft.com/office/powerpoint/2010/main" val="1999868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AEBA41B-2F94-4790-9A2E-EF3D89C2B245}" type="datetimeFigureOut">
              <a:rPr lang="en-US" smtClean="0"/>
              <a:t>4/9/2019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ABF0B8-FA92-4A4B-A7DF-89379F309064}" type="slidenum">
              <a:rPr lang="en-US" smtClean="0"/>
              <a:t>‹#›</a:t>
            </a:fld>
            <a:endParaRPr lang="en-US"/>
          </a:p>
        </p:txBody>
      </p:sp>
    </p:spTree>
    <p:extLst>
      <p:ext uri="{BB962C8B-B14F-4D97-AF65-F5344CB8AC3E}">
        <p14:creationId xmlns:p14="http://schemas.microsoft.com/office/powerpoint/2010/main" val="2636369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EBA41B-2F94-4790-9A2E-EF3D89C2B245}" type="datetimeFigureOut">
              <a:rPr lang="en-US" smtClean="0"/>
              <a:t>4/9/2019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ABF0B8-FA92-4A4B-A7DF-89379F309064}" type="slidenum">
              <a:rPr lang="en-US" smtClean="0"/>
              <a:t>‹#›</a:t>
            </a:fld>
            <a:endParaRPr lang="en-US"/>
          </a:p>
        </p:txBody>
      </p:sp>
    </p:spTree>
    <p:extLst>
      <p:ext uri="{BB962C8B-B14F-4D97-AF65-F5344CB8AC3E}">
        <p14:creationId xmlns:p14="http://schemas.microsoft.com/office/powerpoint/2010/main" val="391967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AEBA41B-2F94-4790-9A2E-EF3D89C2B245}" type="datetimeFigureOut">
              <a:rPr lang="en-US" smtClean="0"/>
              <a:t>4/9/2019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ABF0B8-FA92-4A4B-A7DF-89379F309064}" type="slidenum">
              <a:rPr lang="en-US" smtClean="0"/>
              <a:t>‹#›</a:t>
            </a:fld>
            <a:endParaRPr lang="en-US"/>
          </a:p>
        </p:txBody>
      </p:sp>
    </p:spTree>
    <p:extLst>
      <p:ext uri="{BB962C8B-B14F-4D97-AF65-F5344CB8AC3E}">
        <p14:creationId xmlns:p14="http://schemas.microsoft.com/office/powerpoint/2010/main" val="1804591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AEBA41B-2F94-4790-9A2E-EF3D89C2B245}" type="datetimeFigureOut">
              <a:rPr lang="en-US" smtClean="0"/>
              <a:t>4/9/2019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ABF0B8-FA92-4A4B-A7DF-89379F309064}" type="slidenum">
              <a:rPr lang="en-US" smtClean="0"/>
              <a:t>‹#›</a:t>
            </a:fld>
            <a:endParaRPr lang="en-US"/>
          </a:p>
        </p:txBody>
      </p:sp>
    </p:spTree>
    <p:extLst>
      <p:ext uri="{BB962C8B-B14F-4D97-AF65-F5344CB8AC3E}">
        <p14:creationId xmlns:p14="http://schemas.microsoft.com/office/powerpoint/2010/main" val="1630987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EBA41B-2F94-4790-9A2E-EF3D89C2B245}" type="datetimeFigureOut">
              <a:rPr lang="en-US" smtClean="0"/>
              <a:t>4/9/2019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ABF0B8-FA92-4A4B-A7DF-89379F309064}" type="slidenum">
              <a:rPr lang="en-US" smtClean="0"/>
              <a:t>‹#›</a:t>
            </a:fld>
            <a:endParaRPr lang="en-US"/>
          </a:p>
        </p:txBody>
      </p:sp>
    </p:spTree>
    <p:extLst>
      <p:ext uri="{BB962C8B-B14F-4D97-AF65-F5344CB8AC3E}">
        <p14:creationId xmlns:p14="http://schemas.microsoft.com/office/powerpoint/2010/main" val="5675894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mailto:Olivia.dangler@ky.gov"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www.nationalr3plan.com/"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61160" y="588963"/>
            <a:ext cx="9144000" cy="980757"/>
          </a:xfrm>
        </p:spPr>
        <p:txBody>
          <a:bodyPr>
            <a:noAutofit/>
          </a:bodyPr>
          <a:lstStyle/>
          <a:p>
            <a:r>
              <a:rPr lang="en-US" sz="6600" dirty="0" smtClean="0"/>
              <a:t>2</a:t>
            </a:r>
            <a:r>
              <a:rPr lang="en-US" sz="6600" baseline="30000" dirty="0" smtClean="0"/>
              <a:t>nd</a:t>
            </a:r>
            <a:r>
              <a:rPr lang="en-US" sz="6600" dirty="0" smtClean="0"/>
              <a:t> Kentucky R3 Summit </a:t>
            </a:r>
            <a:endParaRPr lang="en-US" sz="6600" dirty="0"/>
          </a:p>
        </p:txBody>
      </p:sp>
      <p:pic>
        <p:nvPicPr>
          <p:cNvPr id="4" name="Picture 3"/>
          <p:cNvPicPr>
            <a:picLocks noChangeAspect="1"/>
          </p:cNvPicPr>
          <p:nvPr/>
        </p:nvPicPr>
        <p:blipFill>
          <a:blip r:embed="rId2"/>
          <a:stretch>
            <a:fillRect/>
          </a:stretch>
        </p:blipFill>
        <p:spPr>
          <a:xfrm>
            <a:off x="2998963" y="2499216"/>
            <a:ext cx="6194073" cy="3322608"/>
          </a:xfrm>
          <a:prstGeom prst="rect">
            <a:avLst/>
          </a:prstGeom>
        </p:spPr>
      </p:pic>
    </p:spTree>
    <p:extLst>
      <p:ext uri="{BB962C8B-B14F-4D97-AF65-F5344CB8AC3E}">
        <p14:creationId xmlns:p14="http://schemas.microsoft.com/office/powerpoint/2010/main" val="28697644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74862" y="455337"/>
            <a:ext cx="7071973" cy="1176630"/>
          </a:xfrm>
          <a:prstGeom prst="rect">
            <a:avLst/>
          </a:prstGeom>
        </p:spPr>
      </p:pic>
      <p:sp>
        <p:nvSpPr>
          <p:cNvPr id="3" name="Rectangle 2"/>
          <p:cNvSpPr/>
          <p:nvPr/>
        </p:nvSpPr>
        <p:spPr>
          <a:xfrm>
            <a:off x="409929" y="1631967"/>
            <a:ext cx="6302156" cy="2677656"/>
          </a:xfrm>
          <a:prstGeom prst="rect">
            <a:avLst/>
          </a:prstGeom>
        </p:spPr>
        <p:txBody>
          <a:bodyPr wrap="square">
            <a:spAutoFit/>
          </a:bodyPr>
          <a:lstStyle/>
          <a:p>
            <a:pPr marL="457200" indent="-457200">
              <a:buFont typeface="Arial" panose="020B0604020202020204" pitchFamily="34" charset="0"/>
              <a:buChar char="•"/>
            </a:pPr>
            <a:r>
              <a:rPr lang="en-US" sz="2400" dirty="0" smtClean="0"/>
              <a:t>Kayak Fishing (B.O.W and Aquatic Education)</a:t>
            </a:r>
          </a:p>
          <a:p>
            <a:pPr marL="914400" lvl="1" indent="-457200">
              <a:buFont typeface="Arial" panose="020B0604020202020204" pitchFamily="34" charset="0"/>
              <a:buChar char="•"/>
            </a:pPr>
            <a:r>
              <a:rPr lang="en-US" sz="2400" dirty="0" smtClean="0"/>
              <a:t>Kayak Numbers- 86 </a:t>
            </a:r>
          </a:p>
          <a:p>
            <a:pPr marL="914400" lvl="1" indent="-457200">
              <a:buFont typeface="Arial" panose="020B0604020202020204" pitchFamily="34" charset="0"/>
              <a:buChar char="•"/>
            </a:pPr>
            <a:r>
              <a:rPr lang="en-US" sz="2400" dirty="0" smtClean="0"/>
              <a:t>B.O.W Numbers- 57</a:t>
            </a:r>
          </a:p>
          <a:p>
            <a:endParaRPr lang="en-US" sz="2400" dirty="0"/>
          </a:p>
          <a:p>
            <a:pPr marL="457200" indent="-457200">
              <a:buFont typeface="Arial" panose="020B0604020202020204" pitchFamily="34" charset="0"/>
              <a:buChar char="•"/>
            </a:pPr>
            <a:r>
              <a:rPr lang="en-US" sz="2400" dirty="0" smtClean="0"/>
              <a:t>Kentucky Fish and Wildlife Foundation/League of Kentucky Sportsmen -lifejackets</a:t>
            </a:r>
            <a:endParaRPr lang="en-US" sz="2400" dirty="0"/>
          </a:p>
        </p:txBody>
      </p:sp>
      <p:pic>
        <p:nvPicPr>
          <p:cNvPr id="6" name="Picture 5"/>
          <p:cNvPicPr>
            <a:picLocks noChangeAspect="1"/>
          </p:cNvPicPr>
          <p:nvPr/>
        </p:nvPicPr>
        <p:blipFill>
          <a:blip r:embed="rId4"/>
          <a:stretch>
            <a:fillRect/>
          </a:stretch>
        </p:blipFill>
        <p:spPr>
          <a:xfrm>
            <a:off x="4508752" y="4367048"/>
            <a:ext cx="2438400" cy="2186394"/>
          </a:xfrm>
          <a:prstGeom prst="rect">
            <a:avLst/>
          </a:prstGeom>
        </p:spPr>
      </p:pic>
      <p:pic>
        <p:nvPicPr>
          <p:cNvPr id="8" name="Picture 7"/>
          <p:cNvPicPr>
            <a:picLocks noChangeAspect="1"/>
          </p:cNvPicPr>
          <p:nvPr/>
        </p:nvPicPr>
        <p:blipFill>
          <a:blip r:embed="rId5"/>
          <a:stretch>
            <a:fillRect/>
          </a:stretch>
        </p:blipFill>
        <p:spPr>
          <a:xfrm>
            <a:off x="7208689" y="342256"/>
            <a:ext cx="4658390" cy="6211186"/>
          </a:xfrm>
          <a:prstGeom prst="rect">
            <a:avLst/>
          </a:prstGeom>
        </p:spPr>
      </p:pic>
      <p:pic>
        <p:nvPicPr>
          <p:cNvPr id="2" name="Picture 1"/>
          <p:cNvPicPr>
            <a:picLocks noChangeAspect="1"/>
          </p:cNvPicPr>
          <p:nvPr/>
        </p:nvPicPr>
        <p:blipFill>
          <a:blip r:embed="rId6"/>
          <a:stretch>
            <a:fillRect/>
          </a:stretch>
        </p:blipFill>
        <p:spPr>
          <a:xfrm>
            <a:off x="751132" y="4645857"/>
            <a:ext cx="2809875" cy="1628775"/>
          </a:xfrm>
          <a:prstGeom prst="rect">
            <a:avLst/>
          </a:prstGeom>
        </p:spPr>
      </p:pic>
    </p:spTree>
    <p:extLst>
      <p:ext uri="{BB962C8B-B14F-4D97-AF65-F5344CB8AC3E}">
        <p14:creationId xmlns:p14="http://schemas.microsoft.com/office/powerpoint/2010/main" val="7428790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5098" y="389107"/>
            <a:ext cx="7217923" cy="1176630"/>
          </a:xfrm>
          <a:prstGeom prst="rect">
            <a:avLst/>
          </a:prstGeom>
        </p:spPr>
      </p:pic>
      <p:sp>
        <p:nvSpPr>
          <p:cNvPr id="3" name="Content Placeholder 2"/>
          <p:cNvSpPr>
            <a:spLocks noGrp="1"/>
          </p:cNvSpPr>
          <p:nvPr>
            <p:ph idx="1"/>
          </p:nvPr>
        </p:nvSpPr>
        <p:spPr/>
        <p:txBody>
          <a:bodyPr>
            <a:normAutofit/>
          </a:bodyPr>
          <a:lstStyle/>
          <a:p>
            <a:pPr marL="457200" lvl="0" indent="-457200" defTabSz="457200">
              <a:lnSpc>
                <a:spcPct val="100000"/>
              </a:lnSpc>
              <a:spcBef>
                <a:spcPts val="0"/>
              </a:spcBef>
            </a:pPr>
            <a:r>
              <a:rPr lang="en-US" sz="2400" dirty="0" smtClean="0">
                <a:solidFill>
                  <a:prstClr val="black"/>
                </a:solidFill>
              </a:rPr>
              <a:t>Teachers Tackle Box </a:t>
            </a:r>
          </a:p>
          <a:p>
            <a:pPr lvl="1" defTabSz="457200">
              <a:lnSpc>
                <a:spcPct val="100000"/>
              </a:lnSpc>
              <a:spcBef>
                <a:spcPts val="0"/>
              </a:spcBef>
              <a:buFontTx/>
              <a:buChar char="-"/>
            </a:pPr>
            <a:r>
              <a:rPr lang="en-US" sz="2000" dirty="0" smtClean="0">
                <a:solidFill>
                  <a:prstClr val="black"/>
                </a:solidFill>
              </a:rPr>
              <a:t>Create volunteer instructor trainings</a:t>
            </a:r>
          </a:p>
          <a:p>
            <a:pPr lvl="1" defTabSz="457200">
              <a:lnSpc>
                <a:spcPct val="100000"/>
              </a:lnSpc>
              <a:spcBef>
                <a:spcPts val="0"/>
              </a:spcBef>
              <a:buFontTx/>
              <a:buChar char="-"/>
            </a:pPr>
            <a:r>
              <a:rPr lang="en-US" sz="2000" dirty="0" smtClean="0">
                <a:solidFill>
                  <a:prstClr val="black"/>
                </a:solidFill>
              </a:rPr>
              <a:t>Empower and equip</a:t>
            </a:r>
          </a:p>
          <a:p>
            <a:pPr lvl="1" defTabSz="457200">
              <a:lnSpc>
                <a:spcPct val="100000"/>
              </a:lnSpc>
              <a:spcBef>
                <a:spcPts val="0"/>
              </a:spcBef>
              <a:buFontTx/>
              <a:buChar char="-"/>
            </a:pPr>
            <a:r>
              <a:rPr lang="en-US" sz="2000" dirty="0" smtClean="0">
                <a:solidFill>
                  <a:prstClr val="black"/>
                </a:solidFill>
              </a:rPr>
              <a:t>Provide all equipment needed</a:t>
            </a:r>
          </a:p>
          <a:p>
            <a:pPr lvl="1" defTabSz="457200">
              <a:lnSpc>
                <a:spcPct val="100000"/>
              </a:lnSpc>
              <a:spcBef>
                <a:spcPts val="0"/>
              </a:spcBef>
              <a:buFontTx/>
              <a:buChar char="-"/>
            </a:pPr>
            <a:r>
              <a:rPr lang="en-US" sz="2000" dirty="0" smtClean="0">
                <a:solidFill>
                  <a:prstClr val="black"/>
                </a:solidFill>
              </a:rPr>
              <a:t>Reduce man hours on kids events</a:t>
            </a:r>
          </a:p>
          <a:p>
            <a:pPr lvl="1" defTabSz="457200">
              <a:lnSpc>
                <a:spcPct val="100000"/>
              </a:lnSpc>
              <a:spcBef>
                <a:spcPts val="0"/>
              </a:spcBef>
              <a:buFontTx/>
              <a:buChar char="-"/>
            </a:pPr>
            <a:r>
              <a:rPr lang="en-US" sz="2000" dirty="0" smtClean="0">
                <a:solidFill>
                  <a:prstClr val="black"/>
                </a:solidFill>
              </a:rPr>
              <a:t>Reach more people </a:t>
            </a:r>
            <a:endParaRPr lang="en-US" sz="2000" dirty="0">
              <a:solidFill>
                <a:prstClr val="black"/>
              </a:solidFill>
            </a:endParaRPr>
          </a:p>
          <a:p>
            <a:pPr marL="457200" lvl="1" indent="0" defTabSz="457200">
              <a:lnSpc>
                <a:spcPct val="100000"/>
              </a:lnSpc>
              <a:spcBef>
                <a:spcPts val="0"/>
              </a:spcBef>
              <a:buNone/>
            </a:pPr>
            <a:endParaRPr lang="en-US" sz="2000" dirty="0">
              <a:solidFill>
                <a:prstClr val="black"/>
              </a:solidFill>
            </a:endParaRPr>
          </a:p>
          <a:p>
            <a:r>
              <a:rPr lang="en-US" sz="2400" dirty="0" smtClean="0"/>
              <a:t>Western Kentucky University - 10 adults </a:t>
            </a:r>
          </a:p>
          <a:p>
            <a:r>
              <a:rPr lang="en-US" sz="2400" dirty="0" smtClean="0"/>
              <a:t>Eastern Kentucky University - 10 adults</a:t>
            </a:r>
          </a:p>
          <a:p>
            <a:r>
              <a:rPr lang="en-US" sz="2400" dirty="0" smtClean="0"/>
              <a:t>Morehead State University – 13 adults </a:t>
            </a:r>
          </a:p>
          <a:p>
            <a:r>
              <a:rPr lang="en-US" sz="2400" dirty="0" smtClean="0"/>
              <a:t>Boy Scout Parents- 11 adults </a:t>
            </a:r>
          </a:p>
          <a:p>
            <a:endParaRPr lang="en-US" sz="2400" dirty="0" smtClean="0"/>
          </a:p>
          <a:p>
            <a:pPr marL="0" indent="0">
              <a:buNone/>
            </a:pPr>
            <a:endParaRPr lang="en-US" sz="2400" dirty="0" smtClean="0"/>
          </a:p>
        </p:txBody>
      </p:sp>
      <p:pic>
        <p:nvPicPr>
          <p:cNvPr id="7" name="Picture 6"/>
          <p:cNvPicPr>
            <a:picLocks noChangeAspect="1"/>
          </p:cNvPicPr>
          <p:nvPr/>
        </p:nvPicPr>
        <p:blipFill>
          <a:blip r:embed="rId4"/>
          <a:stretch>
            <a:fillRect/>
          </a:stretch>
        </p:blipFill>
        <p:spPr>
          <a:xfrm>
            <a:off x="8974866" y="5043979"/>
            <a:ext cx="3036071" cy="163387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7198" y="463532"/>
            <a:ext cx="3435335" cy="4580447"/>
          </a:xfrm>
          <a:prstGeom prst="rect">
            <a:avLst/>
          </a:prstGeom>
        </p:spPr>
      </p:pic>
    </p:spTree>
    <p:extLst>
      <p:ext uri="{BB962C8B-B14F-4D97-AF65-F5344CB8AC3E}">
        <p14:creationId xmlns:p14="http://schemas.microsoft.com/office/powerpoint/2010/main" val="7282004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Annual Report Numbers-Aquatic Education  </a:t>
            </a:r>
            <a:endParaRPr lang="en-US" i="1" dirty="0"/>
          </a:p>
        </p:txBody>
      </p:sp>
      <p:graphicFrame>
        <p:nvGraphicFramePr>
          <p:cNvPr id="4" name="Content Placeholder 3"/>
          <p:cNvGraphicFramePr>
            <a:graphicFrameLocks noGrp="1"/>
          </p:cNvGraphicFramePr>
          <p:nvPr>
            <p:ph idx="1"/>
            <p:extLst/>
          </p:nvPr>
        </p:nvGraphicFramePr>
        <p:xfrm>
          <a:off x="838200" y="1812611"/>
          <a:ext cx="10515601" cy="4505597"/>
        </p:xfrm>
        <a:graphic>
          <a:graphicData uri="http://schemas.openxmlformats.org/drawingml/2006/table">
            <a:tbl>
              <a:tblPr firstRow="1" firstCol="1" bandRow="1">
                <a:tableStyleId>{5C22544A-7EE6-4342-B048-85BDC9FD1C3A}</a:tableStyleId>
              </a:tblPr>
              <a:tblGrid>
                <a:gridCol w="2628019">
                  <a:extLst>
                    <a:ext uri="{9D8B030D-6E8A-4147-A177-3AD203B41FA5}">
                      <a16:colId xmlns:a16="http://schemas.microsoft.com/office/drawing/2014/main" val="1862807032"/>
                    </a:ext>
                  </a:extLst>
                </a:gridCol>
                <a:gridCol w="2629194">
                  <a:extLst>
                    <a:ext uri="{9D8B030D-6E8A-4147-A177-3AD203B41FA5}">
                      <a16:colId xmlns:a16="http://schemas.microsoft.com/office/drawing/2014/main" val="398938638"/>
                    </a:ext>
                  </a:extLst>
                </a:gridCol>
                <a:gridCol w="2629194">
                  <a:extLst>
                    <a:ext uri="{9D8B030D-6E8A-4147-A177-3AD203B41FA5}">
                      <a16:colId xmlns:a16="http://schemas.microsoft.com/office/drawing/2014/main" val="728827607"/>
                    </a:ext>
                  </a:extLst>
                </a:gridCol>
                <a:gridCol w="2629194">
                  <a:extLst>
                    <a:ext uri="{9D8B030D-6E8A-4147-A177-3AD203B41FA5}">
                      <a16:colId xmlns:a16="http://schemas.microsoft.com/office/drawing/2014/main" val="1942947884"/>
                    </a:ext>
                  </a:extLst>
                </a:gridCol>
              </a:tblGrid>
              <a:tr h="253176">
                <a:tc>
                  <a:txBody>
                    <a:bodyPr/>
                    <a:lstStyle/>
                    <a:p>
                      <a:pPr marL="0" marR="0">
                        <a:lnSpc>
                          <a:spcPct val="107000"/>
                        </a:lnSpc>
                        <a:spcBef>
                          <a:spcPts val="0"/>
                        </a:spcBef>
                        <a:spcAft>
                          <a:spcPts val="0"/>
                        </a:spcAft>
                      </a:pPr>
                      <a:r>
                        <a:rPr lang="en-US" sz="1400">
                          <a:effectLst/>
                        </a:rPr>
                        <a:t>Year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rPr>
                        <a:t>Type of program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rPr>
                        <a:t># of </a:t>
                      </a:r>
                      <a:r>
                        <a:rPr lang="en-US" sz="1400" dirty="0" smtClean="0">
                          <a:effectLst/>
                        </a:rPr>
                        <a:t>programs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Participant #s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78641581"/>
                  </a:ext>
                </a:extLst>
              </a:tr>
              <a:tr h="253176">
                <a:tc>
                  <a:txBody>
                    <a:bodyPr/>
                    <a:lstStyle/>
                    <a:p>
                      <a:pPr marL="0" marR="0">
                        <a:lnSpc>
                          <a:spcPct val="107000"/>
                        </a:lnSpc>
                        <a:spcBef>
                          <a:spcPts val="0"/>
                        </a:spcBef>
                        <a:spcAft>
                          <a:spcPts val="0"/>
                        </a:spcAft>
                      </a:pPr>
                      <a:r>
                        <a:rPr lang="en-US" sz="1800" b="1" dirty="0">
                          <a:effectLst/>
                        </a:rPr>
                        <a:t>2014/2015</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smtClean="0">
                          <a:effectLst/>
                        </a:rPr>
                        <a:t> Kids Events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rPr>
                        <a:t>Zero adult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74137208"/>
                  </a:ext>
                </a:extLst>
              </a:tr>
              <a:tr h="253176">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97159679"/>
                  </a:ext>
                </a:extLst>
              </a:tr>
              <a:tr h="253176">
                <a:tc>
                  <a:txBody>
                    <a:bodyPr/>
                    <a:lstStyle/>
                    <a:p>
                      <a:pPr marL="0" marR="0">
                        <a:lnSpc>
                          <a:spcPct val="107000"/>
                        </a:lnSpc>
                        <a:spcBef>
                          <a:spcPts val="0"/>
                        </a:spcBef>
                        <a:spcAft>
                          <a:spcPts val="0"/>
                        </a:spcAft>
                      </a:pPr>
                      <a:r>
                        <a:rPr lang="en-US" sz="1800" dirty="0">
                          <a:effectLst/>
                        </a:rPr>
                        <a:t>2015/2016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 Hook and Cook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rPr>
                        <a:t>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rPr>
                        <a:t>14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97124495"/>
                  </a:ext>
                </a:extLst>
              </a:tr>
              <a:tr h="253176">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rPr>
                        <a:t>Teachers </a:t>
                      </a:r>
                      <a:r>
                        <a:rPr lang="en-US" sz="1400" dirty="0" smtClean="0">
                          <a:effectLst/>
                        </a:rPr>
                        <a:t>Tackle Box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rPr>
                        <a:t>13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64071783"/>
                  </a:ext>
                </a:extLst>
              </a:tr>
              <a:tr h="253176">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rPr>
                        <a:t>Fish </a:t>
                      </a:r>
                      <a:r>
                        <a:rPr lang="en-US" sz="1400" dirty="0" smtClean="0">
                          <a:effectLst/>
                        </a:rPr>
                        <a:t>Cleaning</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rPr>
                        <a:t>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88511957"/>
                  </a:ext>
                </a:extLst>
              </a:tr>
              <a:tr h="253176">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rPr>
                        <a:t>Anglers legacy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12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rPr>
                        <a:t>47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26204783"/>
                  </a:ext>
                </a:extLst>
              </a:tr>
              <a:tr h="253176">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smtClean="0">
                          <a:effectLst/>
                        </a:rPr>
                        <a:t>B.O.W</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rPr>
                        <a:t>294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3346768"/>
                  </a:ext>
                </a:extLst>
              </a:tr>
              <a:tr h="253176">
                <a:tc>
                  <a:txBody>
                    <a:bodyPr/>
                    <a:lstStyle/>
                    <a:p>
                      <a:pPr marL="0" marR="0">
                        <a:lnSpc>
                          <a:spcPct val="107000"/>
                        </a:lnSpc>
                        <a:spcBef>
                          <a:spcPts val="0"/>
                        </a:spcBef>
                        <a:spcAft>
                          <a:spcPts val="0"/>
                        </a:spcAft>
                      </a:pPr>
                      <a:r>
                        <a:rPr lang="en-US" sz="1400" dirty="0">
                          <a:effectLst/>
                        </a:rPr>
                        <a:t> </a:t>
                      </a:r>
                      <a:r>
                        <a:rPr lang="en-US" sz="1800" dirty="0" smtClean="0">
                          <a:effectLst/>
                        </a:rPr>
                        <a:t>Total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1" u="sng" dirty="0" smtClean="0">
                          <a:effectLst/>
                          <a:latin typeface="Calibri" panose="020F0502020204030204" pitchFamily="34" charset="0"/>
                          <a:ea typeface="Calibri" panose="020F0502020204030204" pitchFamily="34" charset="0"/>
                          <a:cs typeface="Times New Roman" panose="02020603050405020304" pitchFamily="18" charset="0"/>
                        </a:rPr>
                        <a:t>374</a:t>
                      </a:r>
                      <a:endParaRPr lang="en-US" sz="1400" b="1" u="sng"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16494186"/>
                  </a:ext>
                </a:extLst>
              </a:tr>
              <a:tr h="253176">
                <a:tc>
                  <a:txBody>
                    <a:bodyPr/>
                    <a:lstStyle/>
                    <a:p>
                      <a:pPr marL="0" marR="0">
                        <a:lnSpc>
                          <a:spcPct val="107000"/>
                        </a:lnSpc>
                        <a:spcBef>
                          <a:spcPts val="0"/>
                        </a:spcBef>
                        <a:spcAft>
                          <a:spcPts val="0"/>
                        </a:spcAft>
                      </a:pPr>
                      <a:r>
                        <a:rPr lang="en-US" sz="1800" dirty="0">
                          <a:effectLst/>
                        </a:rPr>
                        <a:t>2016/2017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rPr>
                        <a:t>Hook and </a:t>
                      </a:r>
                      <a:r>
                        <a:rPr lang="en-US" sz="1400" dirty="0" smtClean="0">
                          <a:effectLst/>
                        </a:rPr>
                        <a:t>Cook</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rPr>
                        <a:t>55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44711832"/>
                  </a:ext>
                </a:extLst>
              </a:tr>
              <a:tr h="253176">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rPr>
                        <a:t>Kayak </a:t>
                      </a:r>
                      <a:r>
                        <a:rPr lang="en-US" sz="1400" dirty="0" smtClean="0">
                          <a:effectLst/>
                        </a:rPr>
                        <a:t>Fishing </a:t>
                      </a:r>
                      <a:r>
                        <a:rPr lang="en-US" sz="1400" dirty="0">
                          <a:effectLst/>
                        </a:rPr>
                        <a:t>101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rPr>
                        <a:t>86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51744464"/>
                  </a:ext>
                </a:extLst>
              </a:tr>
              <a:tr h="253176">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rPr>
                        <a:t>Teachers </a:t>
                      </a:r>
                      <a:r>
                        <a:rPr lang="en-US" sz="1400" dirty="0" smtClean="0">
                          <a:effectLst/>
                        </a:rPr>
                        <a:t>Tackle Box</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rPr>
                        <a:t>31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76791675"/>
                  </a:ext>
                </a:extLst>
              </a:tr>
              <a:tr h="253176">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rPr>
                        <a:t>Anglers legacy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15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rPr>
                        <a:t>201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19234318"/>
                  </a:ext>
                </a:extLst>
              </a:tr>
              <a:tr h="253176">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rPr>
                        <a:t>Fishing </a:t>
                      </a:r>
                      <a:r>
                        <a:rPr lang="en-US" sz="1400" dirty="0" smtClean="0">
                          <a:effectLst/>
                        </a:rPr>
                        <a:t>Derby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rPr>
                        <a:t>40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45576999"/>
                  </a:ext>
                </a:extLst>
              </a:tr>
              <a:tr h="253176">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rPr>
                        <a:t>Bow </a:t>
                      </a:r>
                      <a:r>
                        <a:rPr lang="en-US" sz="1400" dirty="0" smtClean="0">
                          <a:effectLst/>
                        </a:rPr>
                        <a:t>Fishing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rPr>
                        <a:t>15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26233772"/>
                  </a:ext>
                </a:extLst>
              </a:tr>
              <a:tr h="253176">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smtClean="0">
                          <a:effectLst/>
                        </a:rPr>
                        <a:t>B.O.W</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rPr>
                        <a:t>74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77058532"/>
                  </a:ext>
                </a:extLst>
              </a:tr>
              <a:tr h="253176">
                <a:tc>
                  <a:txBody>
                    <a:bodyPr/>
                    <a:lstStyle/>
                    <a:p>
                      <a:pPr marL="0" marR="0">
                        <a:lnSpc>
                          <a:spcPct val="107000"/>
                        </a:lnSpc>
                        <a:spcBef>
                          <a:spcPts val="0"/>
                        </a:spcBef>
                        <a:spcAft>
                          <a:spcPts val="0"/>
                        </a:spcAft>
                      </a:pPr>
                      <a:r>
                        <a:rPr lang="en-US" sz="1400" dirty="0">
                          <a:effectLst/>
                        </a:rPr>
                        <a:t> </a:t>
                      </a:r>
                      <a:r>
                        <a:rPr lang="en-US" sz="1800" dirty="0" smtClean="0">
                          <a:effectLst/>
                        </a:rPr>
                        <a:t>Total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rPr>
                        <a:t> </a:t>
                      </a:r>
                      <a:r>
                        <a:rPr lang="en-US" sz="1400" b="1" u="sng" dirty="0" smtClean="0">
                          <a:effectLst/>
                        </a:rPr>
                        <a:t>502</a:t>
                      </a:r>
                      <a:endParaRPr lang="en-US" sz="1400" b="1" u="sng"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5744840"/>
                  </a:ext>
                </a:extLst>
              </a:tr>
            </a:tbl>
          </a:graphicData>
        </a:graphic>
      </p:graphicFrame>
    </p:spTree>
    <p:extLst>
      <p:ext uri="{BB962C8B-B14F-4D97-AF65-F5344CB8AC3E}">
        <p14:creationId xmlns:p14="http://schemas.microsoft.com/office/powerpoint/2010/main" val="40303047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8312441" y="436427"/>
            <a:ext cx="3619042" cy="106158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24117" y="2469428"/>
            <a:ext cx="2807366" cy="1604209"/>
          </a:xfrm>
          <a:prstGeom prst="rect">
            <a:avLst/>
          </a:prstGeom>
        </p:spPr>
      </p:pic>
      <p:sp>
        <p:nvSpPr>
          <p:cNvPr id="2" name="Title 1"/>
          <p:cNvSpPr>
            <a:spLocks noGrp="1"/>
          </p:cNvSpPr>
          <p:nvPr>
            <p:ph type="title"/>
          </p:nvPr>
        </p:nvSpPr>
        <p:spPr>
          <a:xfrm>
            <a:off x="699871" y="127304"/>
            <a:ext cx="10515600" cy="1325563"/>
          </a:xfrm>
        </p:spPr>
        <p:txBody>
          <a:bodyPr/>
          <a:lstStyle/>
          <a:p>
            <a:r>
              <a:rPr lang="en-US" i="1" dirty="0">
                <a:solidFill>
                  <a:prstClr val="black"/>
                </a:solidFill>
              </a:rPr>
              <a:t>Reflection on R3- </a:t>
            </a:r>
            <a:r>
              <a:rPr lang="en-US" b="1" dirty="0">
                <a:solidFill>
                  <a:prstClr val="black"/>
                </a:solidFill>
              </a:rPr>
              <a:t>State Level </a:t>
            </a:r>
            <a:endParaRPr lang="en-US" dirty="0"/>
          </a:p>
        </p:txBody>
      </p:sp>
      <p:sp>
        <p:nvSpPr>
          <p:cNvPr id="3" name="Content Placeholder 2"/>
          <p:cNvSpPr>
            <a:spLocks noGrp="1"/>
          </p:cNvSpPr>
          <p:nvPr>
            <p:ph idx="1"/>
          </p:nvPr>
        </p:nvSpPr>
        <p:spPr>
          <a:xfrm>
            <a:off x="1634492" y="1452867"/>
            <a:ext cx="7784500" cy="5117731"/>
          </a:xfrm>
        </p:spPr>
        <p:txBody>
          <a:bodyPr>
            <a:normAutofit/>
          </a:bodyPr>
          <a:lstStyle/>
          <a:p>
            <a:pPr marL="0" indent="0" algn="ctr">
              <a:buNone/>
            </a:pPr>
            <a:r>
              <a:rPr lang="en-US" sz="3200" b="1" dirty="0" smtClean="0"/>
              <a:t>Multistate Grant- University of Kentucky</a:t>
            </a:r>
          </a:p>
          <a:p>
            <a:pPr marL="457200" lvl="1" indent="0" algn="ctr">
              <a:buNone/>
            </a:pPr>
            <a:r>
              <a:rPr lang="en-US" sz="2800" dirty="0" smtClean="0"/>
              <a:t>- AFWA targeting college students </a:t>
            </a:r>
          </a:p>
          <a:p>
            <a:pPr lvl="1" algn="ctr">
              <a:buFontTx/>
              <a:buChar char="-"/>
            </a:pPr>
            <a:r>
              <a:rPr lang="en-US" sz="2800" dirty="0" smtClean="0"/>
              <a:t>Cabela’s and Bass Pro primary supporter</a:t>
            </a:r>
          </a:p>
          <a:p>
            <a:pPr marL="457200" lvl="1" indent="0" algn="ctr">
              <a:buNone/>
            </a:pPr>
            <a:endParaRPr lang="en-US" dirty="0"/>
          </a:p>
          <a:p>
            <a:pPr marL="0" indent="0" algn="ctr">
              <a:buNone/>
            </a:pPr>
            <a:r>
              <a:rPr lang="en-US" sz="3200" b="1" dirty="0" smtClean="0"/>
              <a:t>NWTF</a:t>
            </a:r>
          </a:p>
          <a:p>
            <a:pPr marL="457200" lvl="1" indent="0" algn="ctr">
              <a:buNone/>
            </a:pPr>
            <a:r>
              <a:rPr lang="en-US" dirty="0" smtClean="0"/>
              <a:t>- </a:t>
            </a:r>
            <a:r>
              <a:rPr lang="en-US" sz="2800" dirty="0" smtClean="0"/>
              <a:t>Western KY land access</a:t>
            </a:r>
          </a:p>
          <a:p>
            <a:pPr algn="ctr"/>
            <a:endParaRPr lang="en-US" dirty="0"/>
          </a:p>
          <a:p>
            <a:pPr marL="0" indent="0" algn="ctr">
              <a:buNone/>
            </a:pPr>
            <a:r>
              <a:rPr lang="en-US" sz="3200" b="1" dirty="0" smtClean="0"/>
              <a:t>S3DA tournaments</a:t>
            </a:r>
          </a:p>
          <a:p>
            <a:pPr lvl="1" algn="ctr">
              <a:buFontTx/>
              <a:buChar char="-"/>
            </a:pPr>
            <a:r>
              <a:rPr lang="en-US" sz="2800" dirty="0" smtClean="0"/>
              <a:t>Hunter Education </a:t>
            </a:r>
          </a:p>
          <a:p>
            <a:pPr lvl="1" algn="ctr">
              <a:buFontTx/>
              <a:buChar char="-"/>
            </a:pPr>
            <a:r>
              <a:rPr lang="en-US" sz="2800" dirty="0" smtClean="0"/>
              <a:t>Provide pathway</a:t>
            </a:r>
            <a:endParaRPr lang="en-US" dirty="0" smtClean="0"/>
          </a:p>
        </p:txBody>
      </p:sp>
      <p:pic>
        <p:nvPicPr>
          <p:cNvPr id="5" name="Picture 4"/>
          <p:cNvPicPr>
            <a:picLocks noChangeAspect="1"/>
          </p:cNvPicPr>
          <p:nvPr/>
        </p:nvPicPr>
        <p:blipFill>
          <a:blip r:embed="rId5"/>
          <a:stretch>
            <a:fillRect/>
          </a:stretch>
        </p:blipFill>
        <p:spPr>
          <a:xfrm>
            <a:off x="658660" y="5427785"/>
            <a:ext cx="3136801" cy="1117330"/>
          </a:xfrm>
          <a:prstGeom prst="rect">
            <a:avLst/>
          </a:prstGeom>
        </p:spPr>
      </p:pic>
      <p:pic>
        <p:nvPicPr>
          <p:cNvPr id="9" name="Picture 8"/>
          <p:cNvPicPr>
            <a:picLocks noChangeAspect="1"/>
          </p:cNvPicPr>
          <p:nvPr/>
        </p:nvPicPr>
        <p:blipFill>
          <a:blip r:embed="rId6"/>
          <a:stretch>
            <a:fillRect/>
          </a:stretch>
        </p:blipFill>
        <p:spPr>
          <a:xfrm>
            <a:off x="1498059" y="2939152"/>
            <a:ext cx="2022547" cy="1935743"/>
          </a:xfrm>
          <a:prstGeom prst="rect">
            <a:avLst/>
          </a:prstGeom>
        </p:spPr>
      </p:pic>
      <p:pic>
        <p:nvPicPr>
          <p:cNvPr id="7" name="Picture 6"/>
          <p:cNvPicPr>
            <a:picLocks noChangeAspect="1"/>
          </p:cNvPicPr>
          <p:nvPr/>
        </p:nvPicPr>
        <p:blipFill>
          <a:blip r:embed="rId7"/>
          <a:stretch>
            <a:fillRect/>
          </a:stretch>
        </p:blipFill>
        <p:spPr>
          <a:xfrm>
            <a:off x="9828899" y="1543158"/>
            <a:ext cx="1699442" cy="1151637"/>
          </a:xfrm>
          <a:prstGeom prst="rect">
            <a:avLst/>
          </a:prstGeom>
        </p:spPr>
      </p:pic>
    </p:spTree>
    <p:extLst>
      <p:ext uri="{BB962C8B-B14F-4D97-AF65-F5344CB8AC3E}">
        <p14:creationId xmlns:p14="http://schemas.microsoft.com/office/powerpoint/2010/main" val="14428286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175179" y="1261371"/>
            <a:ext cx="4470451" cy="2337863"/>
          </a:xfrm>
          <a:prstGeom prst="rect">
            <a:avLst/>
          </a:prstGeom>
        </p:spPr>
      </p:pic>
      <p:sp>
        <p:nvSpPr>
          <p:cNvPr id="2" name="Title 1"/>
          <p:cNvSpPr>
            <a:spLocks noGrp="1"/>
          </p:cNvSpPr>
          <p:nvPr>
            <p:ph type="title"/>
          </p:nvPr>
        </p:nvSpPr>
        <p:spPr/>
        <p:txBody>
          <a:bodyPr/>
          <a:lstStyle/>
          <a:p>
            <a:r>
              <a:rPr lang="en-US" i="1" dirty="0"/>
              <a:t>Reflection on R3- </a:t>
            </a:r>
            <a:r>
              <a:rPr lang="en-US" b="1" dirty="0"/>
              <a:t>State Level </a:t>
            </a:r>
            <a:endParaRPr lang="en-US" dirty="0"/>
          </a:p>
        </p:txBody>
      </p:sp>
      <p:sp>
        <p:nvSpPr>
          <p:cNvPr id="3" name="Content Placeholder 2"/>
          <p:cNvSpPr>
            <a:spLocks noGrp="1"/>
          </p:cNvSpPr>
          <p:nvPr>
            <p:ph idx="1"/>
          </p:nvPr>
        </p:nvSpPr>
        <p:spPr>
          <a:xfrm>
            <a:off x="546370" y="1690687"/>
            <a:ext cx="10515600" cy="4749023"/>
          </a:xfrm>
        </p:spPr>
        <p:txBody>
          <a:bodyPr>
            <a:normAutofit/>
          </a:bodyPr>
          <a:lstStyle/>
          <a:p>
            <a:r>
              <a:rPr lang="en-US" dirty="0" smtClean="0"/>
              <a:t>2018 NASP Alumni Association </a:t>
            </a:r>
          </a:p>
          <a:p>
            <a:pPr marL="457200" lvl="1" indent="0">
              <a:buNone/>
            </a:pPr>
            <a:r>
              <a:rPr lang="en-US" dirty="0" smtClean="0"/>
              <a:t>- </a:t>
            </a:r>
            <a:r>
              <a:rPr lang="en-US" dirty="0" err="1" smtClean="0"/>
              <a:t>Courtnie</a:t>
            </a:r>
            <a:r>
              <a:rPr lang="en-US" dirty="0" smtClean="0"/>
              <a:t> </a:t>
            </a:r>
            <a:r>
              <a:rPr lang="en-US" dirty="0" err="1" smtClean="0"/>
              <a:t>Carr</a:t>
            </a:r>
            <a:r>
              <a:rPr lang="en-US" dirty="0" smtClean="0"/>
              <a:t> </a:t>
            </a:r>
          </a:p>
          <a:p>
            <a:pPr lvl="1">
              <a:buFontTx/>
              <a:buChar char="-"/>
            </a:pPr>
            <a:r>
              <a:rPr lang="en-US" dirty="0" smtClean="0"/>
              <a:t>Pilot 1</a:t>
            </a:r>
            <a:r>
              <a:rPr lang="en-US" baseline="30000" dirty="0" smtClean="0"/>
              <a:t>st</a:t>
            </a:r>
            <a:r>
              <a:rPr lang="en-US" dirty="0" smtClean="0"/>
              <a:t> in KY</a:t>
            </a:r>
          </a:p>
          <a:p>
            <a:pPr lvl="1">
              <a:buFontTx/>
              <a:buChar char="-"/>
            </a:pPr>
            <a:r>
              <a:rPr lang="en-US" dirty="0" smtClean="0"/>
              <a:t>State Tournament, 248 individuals  </a:t>
            </a:r>
          </a:p>
          <a:p>
            <a:pPr marL="0" indent="0">
              <a:buNone/>
            </a:pPr>
            <a:endParaRPr lang="en-US" dirty="0" smtClean="0"/>
          </a:p>
          <a:p>
            <a:pPr marL="0" indent="0">
              <a:buNone/>
            </a:pPr>
            <a:endParaRPr lang="en-US" dirty="0"/>
          </a:p>
          <a:p>
            <a:r>
              <a:rPr lang="en-US" dirty="0" smtClean="0"/>
              <a:t>KY-IN Chapter Safari Club International</a:t>
            </a:r>
          </a:p>
          <a:p>
            <a:pPr marL="457200" lvl="1" indent="0">
              <a:buNone/>
            </a:pPr>
            <a:r>
              <a:rPr lang="en-US" dirty="0" smtClean="0"/>
              <a:t>-  Youth, Apprentice &amp; Family Hunter Education</a:t>
            </a:r>
          </a:p>
          <a:p>
            <a:pPr lvl="1">
              <a:buFontTx/>
              <a:buChar char="-"/>
            </a:pPr>
            <a:r>
              <a:rPr lang="en-US" dirty="0" smtClean="0"/>
              <a:t>Dove , pheasant and turkey mentor hunts</a:t>
            </a:r>
            <a:endParaRPr lang="en-US" dirty="0"/>
          </a:p>
          <a:p>
            <a:pPr lvl="1">
              <a:buFontTx/>
              <a:buChar char="-"/>
            </a:pPr>
            <a:r>
              <a:rPr lang="en-US" dirty="0" smtClean="0"/>
              <a:t>Provide funding NASP teams, and KY Hunters for the Hungry </a:t>
            </a:r>
          </a:p>
        </p:txBody>
      </p:sp>
      <p:pic>
        <p:nvPicPr>
          <p:cNvPr id="5" name="Picture 4"/>
          <p:cNvPicPr>
            <a:picLocks noChangeAspect="1"/>
          </p:cNvPicPr>
          <p:nvPr/>
        </p:nvPicPr>
        <p:blipFill>
          <a:blip r:embed="rId4"/>
          <a:stretch>
            <a:fillRect/>
          </a:stretch>
        </p:blipFill>
        <p:spPr>
          <a:xfrm>
            <a:off x="9095428" y="4415054"/>
            <a:ext cx="2238375" cy="1752600"/>
          </a:xfrm>
          <a:prstGeom prst="rect">
            <a:avLst/>
          </a:prstGeom>
        </p:spPr>
      </p:pic>
    </p:spTree>
    <p:extLst>
      <p:ext uri="{BB962C8B-B14F-4D97-AF65-F5344CB8AC3E}">
        <p14:creationId xmlns:p14="http://schemas.microsoft.com/office/powerpoint/2010/main" val="12826324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50030" y="2716202"/>
            <a:ext cx="7239000" cy="2323420"/>
          </a:xfrm>
        </p:spPr>
        <p:txBody>
          <a:bodyPr/>
          <a:lstStyle/>
          <a:p>
            <a:pPr marL="0" indent="0">
              <a:buNone/>
            </a:pPr>
            <a:r>
              <a:rPr lang="en-US" sz="4400" b="1" dirty="0">
                <a:solidFill>
                  <a:prstClr val="black"/>
                </a:solidFill>
                <a:latin typeface="Calibri Light" panose="020F0302020204030204"/>
                <a:ea typeface="+mj-ea"/>
                <a:cs typeface="+mj-cs"/>
              </a:rPr>
              <a:t>Wrap </a:t>
            </a:r>
            <a:r>
              <a:rPr lang="en-US" sz="4400" b="1" dirty="0" smtClean="0">
                <a:solidFill>
                  <a:prstClr val="black"/>
                </a:solidFill>
                <a:latin typeface="Calibri Light" panose="020F0302020204030204"/>
                <a:ea typeface="+mj-ea"/>
                <a:cs typeface="+mj-cs"/>
              </a:rPr>
              <a:t>Up </a:t>
            </a:r>
            <a:r>
              <a:rPr lang="en-US" sz="4400" b="1" dirty="0">
                <a:solidFill>
                  <a:prstClr val="black"/>
                </a:solidFill>
                <a:latin typeface="Calibri Light" panose="020F0302020204030204"/>
                <a:ea typeface="+mj-ea"/>
                <a:cs typeface="+mj-cs"/>
              </a:rPr>
              <a:t>and Next </a:t>
            </a:r>
            <a:r>
              <a:rPr lang="en-US" sz="4400" b="1" dirty="0" smtClean="0">
                <a:solidFill>
                  <a:prstClr val="black"/>
                </a:solidFill>
                <a:latin typeface="Calibri Light" panose="020F0302020204030204"/>
                <a:ea typeface="+mj-ea"/>
                <a:cs typeface="+mj-cs"/>
              </a:rPr>
              <a:t>Steps</a:t>
            </a:r>
            <a:endParaRPr lang="en-US" b="1" dirty="0"/>
          </a:p>
        </p:txBody>
      </p:sp>
    </p:spTree>
    <p:extLst>
      <p:ext uri="{BB962C8B-B14F-4D97-AF65-F5344CB8AC3E}">
        <p14:creationId xmlns:p14="http://schemas.microsoft.com/office/powerpoint/2010/main" val="10650695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1481" y="273685"/>
            <a:ext cx="10515600" cy="1325563"/>
          </a:xfrm>
        </p:spPr>
        <p:txBody>
          <a:bodyPr/>
          <a:lstStyle/>
          <a:p>
            <a:r>
              <a:rPr lang="en-US" dirty="0" smtClean="0"/>
              <a:t>Wrap Up and Next Steps: </a:t>
            </a:r>
            <a:r>
              <a:rPr lang="en-US" b="1" dirty="0" smtClean="0"/>
              <a:t>Timeline </a:t>
            </a:r>
            <a:endParaRPr lang="en-US" b="1" dirty="0"/>
          </a:p>
        </p:txBody>
      </p:sp>
      <p:sp>
        <p:nvSpPr>
          <p:cNvPr id="3" name="Content Placeholder 2"/>
          <p:cNvSpPr>
            <a:spLocks noGrp="1"/>
          </p:cNvSpPr>
          <p:nvPr>
            <p:ph idx="1"/>
          </p:nvPr>
        </p:nvSpPr>
        <p:spPr>
          <a:xfrm>
            <a:off x="432881" y="1599248"/>
            <a:ext cx="10972799" cy="4892992"/>
          </a:xfrm>
        </p:spPr>
        <p:txBody>
          <a:bodyPr>
            <a:normAutofit fontScale="85000" lnSpcReduction="20000"/>
          </a:bodyPr>
          <a:lstStyle/>
          <a:p>
            <a:pPr marL="0" indent="0" algn="ctr">
              <a:buNone/>
            </a:pPr>
            <a:r>
              <a:rPr lang="en-US" b="1" dirty="0" smtClean="0"/>
              <a:t>April</a:t>
            </a:r>
          </a:p>
          <a:p>
            <a:pPr marL="457200" lvl="1" indent="0" algn="ctr">
              <a:buNone/>
            </a:pPr>
            <a:r>
              <a:rPr lang="en-US" sz="2800" dirty="0" smtClean="0"/>
              <a:t>-  Follow up survey and committee worksheet </a:t>
            </a:r>
          </a:p>
          <a:p>
            <a:pPr marL="457200" lvl="1" indent="0" algn="ctr">
              <a:buNone/>
            </a:pPr>
            <a:r>
              <a:rPr lang="en-US" sz="2800" dirty="0" smtClean="0"/>
              <a:t>-  Invite to R3 Community </a:t>
            </a:r>
          </a:p>
          <a:p>
            <a:pPr marL="457200" lvl="1" indent="0" algn="ctr">
              <a:buNone/>
            </a:pPr>
            <a:r>
              <a:rPr lang="en-US" sz="2800" dirty="0" smtClean="0"/>
              <a:t>-  Email notes out to R3 partners</a:t>
            </a:r>
          </a:p>
          <a:p>
            <a:pPr marL="457200" lvl="1" indent="0" algn="ctr">
              <a:buNone/>
            </a:pPr>
            <a:endParaRPr lang="en-US" dirty="0" smtClean="0"/>
          </a:p>
          <a:p>
            <a:pPr marL="0" indent="0" algn="ctr">
              <a:buNone/>
            </a:pPr>
            <a:r>
              <a:rPr lang="en-US" b="1" dirty="0" smtClean="0"/>
              <a:t>May</a:t>
            </a:r>
          </a:p>
          <a:p>
            <a:pPr lvl="1" algn="ctr">
              <a:buFontTx/>
              <a:buChar char="-"/>
            </a:pPr>
            <a:r>
              <a:rPr lang="en-US" sz="2800" dirty="0" smtClean="0"/>
              <a:t>Follow up committee worksheet </a:t>
            </a:r>
          </a:p>
          <a:p>
            <a:pPr lvl="1" algn="ctr">
              <a:buFontTx/>
              <a:buChar char="-"/>
            </a:pPr>
            <a:r>
              <a:rPr lang="en-US" sz="2800" dirty="0" smtClean="0"/>
              <a:t>Assign new members to current committees</a:t>
            </a:r>
          </a:p>
          <a:p>
            <a:pPr algn="ctr"/>
            <a:endParaRPr lang="en-US" dirty="0" smtClean="0"/>
          </a:p>
          <a:p>
            <a:pPr marL="0" indent="0" algn="ctr">
              <a:buNone/>
            </a:pPr>
            <a:r>
              <a:rPr lang="en-US" b="1" dirty="0" smtClean="0"/>
              <a:t>Summer</a:t>
            </a:r>
          </a:p>
          <a:p>
            <a:pPr marL="457200" lvl="1" indent="0" algn="ctr">
              <a:buNone/>
            </a:pPr>
            <a:r>
              <a:rPr lang="en-US" sz="2800" dirty="0" smtClean="0"/>
              <a:t>-  Finalize date/location for 2020 KY Summit </a:t>
            </a:r>
          </a:p>
          <a:p>
            <a:pPr lvl="1" algn="ctr">
              <a:buFontTx/>
              <a:buChar char="-"/>
            </a:pPr>
            <a:endParaRPr lang="en-US" dirty="0"/>
          </a:p>
          <a:p>
            <a:pPr marL="0" indent="0" algn="ctr">
              <a:buNone/>
            </a:pPr>
            <a:r>
              <a:rPr lang="en-US" b="1" dirty="0" smtClean="0"/>
              <a:t>Fall</a:t>
            </a:r>
          </a:p>
          <a:p>
            <a:pPr marL="0" indent="0" algn="ctr">
              <a:buNone/>
            </a:pPr>
            <a:r>
              <a:rPr lang="en-US" dirty="0" smtClean="0"/>
              <a:t>       -  Continue following up with committees </a:t>
            </a:r>
            <a:endParaRPr lang="en-US" dirty="0"/>
          </a:p>
        </p:txBody>
      </p:sp>
    </p:spTree>
    <p:extLst>
      <p:ext uri="{BB962C8B-B14F-4D97-AF65-F5344CB8AC3E}">
        <p14:creationId xmlns:p14="http://schemas.microsoft.com/office/powerpoint/2010/main" val="145927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Wrap </a:t>
            </a:r>
            <a:r>
              <a:rPr lang="en-US" dirty="0" smtClean="0"/>
              <a:t>Up </a:t>
            </a:r>
            <a:r>
              <a:rPr lang="en-US" dirty="0"/>
              <a:t>and Next Steps:</a:t>
            </a:r>
          </a:p>
        </p:txBody>
      </p:sp>
      <p:sp>
        <p:nvSpPr>
          <p:cNvPr id="3" name="Content Placeholder 2"/>
          <p:cNvSpPr>
            <a:spLocks noGrp="1"/>
          </p:cNvSpPr>
          <p:nvPr>
            <p:ph idx="1"/>
          </p:nvPr>
        </p:nvSpPr>
        <p:spPr>
          <a:xfrm>
            <a:off x="838200" y="1420238"/>
            <a:ext cx="10515600" cy="4980561"/>
          </a:xfrm>
        </p:spPr>
        <p:txBody>
          <a:bodyPr>
            <a:normAutofit/>
          </a:bodyPr>
          <a:lstStyle/>
          <a:p>
            <a:pPr marL="0" indent="0">
              <a:buNone/>
            </a:pPr>
            <a:endParaRPr lang="en-US" dirty="0"/>
          </a:p>
          <a:p>
            <a:pPr marL="0" indent="0">
              <a:buNone/>
            </a:pPr>
            <a:r>
              <a:rPr lang="en-US" u="sng" dirty="0" smtClean="0"/>
              <a:t>Turn In</a:t>
            </a:r>
          </a:p>
          <a:p>
            <a:r>
              <a:rPr lang="en-US" dirty="0" smtClean="0"/>
              <a:t>Follow up Cards</a:t>
            </a:r>
          </a:p>
          <a:p>
            <a:r>
              <a:rPr lang="en-US" dirty="0" smtClean="0"/>
              <a:t>Strategic Plan- Group Activity</a:t>
            </a:r>
          </a:p>
          <a:p>
            <a:endParaRPr lang="en-US" dirty="0" smtClean="0"/>
          </a:p>
          <a:p>
            <a:pPr marL="0" indent="0" algn="ctr">
              <a:buNone/>
            </a:pPr>
            <a:r>
              <a:rPr lang="en-US" dirty="0" smtClean="0"/>
              <a:t>Questions or Interested in becoming a partner: </a:t>
            </a:r>
            <a:endParaRPr lang="en-US" dirty="0"/>
          </a:p>
          <a:p>
            <a:pPr marL="0" indent="0" algn="ctr">
              <a:buNone/>
            </a:pPr>
            <a:r>
              <a:rPr lang="en-US" dirty="0" smtClean="0"/>
              <a:t>Olivia Dangler</a:t>
            </a:r>
          </a:p>
          <a:p>
            <a:pPr marL="0" indent="0" algn="ctr">
              <a:buNone/>
            </a:pPr>
            <a:r>
              <a:rPr lang="en-US" dirty="0" smtClean="0">
                <a:hlinkClick r:id="rId2"/>
              </a:rPr>
              <a:t>Olivia.dangler@ky.gov</a:t>
            </a:r>
            <a:r>
              <a:rPr lang="en-US" dirty="0" smtClean="0"/>
              <a:t> </a:t>
            </a:r>
          </a:p>
          <a:p>
            <a:pPr marL="0" indent="0" algn="ctr">
              <a:buNone/>
            </a:pPr>
            <a:r>
              <a:rPr lang="en-US" dirty="0" smtClean="0"/>
              <a:t>(270) 245-7612 </a:t>
            </a:r>
            <a:endParaRPr lang="en-US" dirty="0"/>
          </a:p>
        </p:txBody>
      </p:sp>
      <p:pic>
        <p:nvPicPr>
          <p:cNvPr id="4" name="Picture 3"/>
          <p:cNvPicPr>
            <a:picLocks noChangeAspect="1"/>
          </p:cNvPicPr>
          <p:nvPr/>
        </p:nvPicPr>
        <p:blipFill>
          <a:blip r:embed="rId3"/>
          <a:stretch>
            <a:fillRect/>
          </a:stretch>
        </p:blipFill>
        <p:spPr>
          <a:xfrm>
            <a:off x="7450081" y="894548"/>
            <a:ext cx="3903719" cy="2100797"/>
          </a:xfrm>
          <a:prstGeom prst="rect">
            <a:avLst/>
          </a:prstGeom>
        </p:spPr>
      </p:pic>
    </p:spTree>
    <p:extLst>
      <p:ext uri="{BB962C8B-B14F-4D97-AF65-F5344CB8AC3E}">
        <p14:creationId xmlns:p14="http://schemas.microsoft.com/office/powerpoint/2010/main" val="16947103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2168" y="82886"/>
            <a:ext cx="10515600" cy="1325563"/>
          </a:xfrm>
        </p:spPr>
        <p:txBody>
          <a:bodyPr/>
          <a:lstStyle/>
          <a:p>
            <a:r>
              <a:rPr lang="en-US" dirty="0" smtClean="0"/>
              <a:t>What we can do?</a:t>
            </a:r>
            <a:endParaRPr lang="en-US" dirty="0"/>
          </a:p>
        </p:txBody>
      </p:sp>
      <p:pic>
        <p:nvPicPr>
          <p:cNvPr id="4" name="Content Placeholder 3"/>
          <p:cNvPicPr>
            <a:picLocks noGrp="1" noChangeAspect="1"/>
          </p:cNvPicPr>
          <p:nvPr>
            <p:ph idx="1"/>
          </p:nvPr>
        </p:nvPicPr>
        <p:blipFill>
          <a:blip r:embed="rId3"/>
          <a:stretch>
            <a:fillRect/>
          </a:stretch>
        </p:blipFill>
        <p:spPr>
          <a:xfrm>
            <a:off x="8392844" y="4740797"/>
            <a:ext cx="3579700" cy="1926426"/>
          </a:xfrm>
          <a:prstGeom prst="rect">
            <a:avLst/>
          </a:prstGeom>
        </p:spPr>
      </p:pic>
      <p:pic>
        <p:nvPicPr>
          <p:cNvPr id="3" name="Picture 2"/>
          <p:cNvPicPr>
            <a:picLocks noChangeAspect="1"/>
          </p:cNvPicPr>
          <p:nvPr/>
        </p:nvPicPr>
        <p:blipFill>
          <a:blip r:embed="rId4"/>
          <a:stretch>
            <a:fillRect/>
          </a:stretch>
        </p:blipFill>
        <p:spPr>
          <a:xfrm>
            <a:off x="4085109" y="3246388"/>
            <a:ext cx="4057650" cy="3321383"/>
          </a:xfrm>
          <a:prstGeom prst="rect">
            <a:avLst/>
          </a:prstGeom>
        </p:spPr>
      </p:pic>
      <p:pic>
        <p:nvPicPr>
          <p:cNvPr id="5" name="Picture 4"/>
          <p:cNvPicPr>
            <a:picLocks noChangeAspect="1"/>
          </p:cNvPicPr>
          <p:nvPr/>
        </p:nvPicPr>
        <p:blipFill>
          <a:blip r:embed="rId5"/>
          <a:stretch>
            <a:fillRect/>
          </a:stretch>
        </p:blipFill>
        <p:spPr>
          <a:xfrm>
            <a:off x="2719457" y="952212"/>
            <a:ext cx="8565642" cy="2194724"/>
          </a:xfrm>
          <a:prstGeom prst="rect">
            <a:avLst/>
          </a:prstGeom>
        </p:spPr>
      </p:pic>
      <p:pic>
        <p:nvPicPr>
          <p:cNvPr id="6" name="Picture 5"/>
          <p:cNvPicPr>
            <a:picLocks noChangeAspect="1"/>
          </p:cNvPicPr>
          <p:nvPr/>
        </p:nvPicPr>
        <p:blipFill>
          <a:blip r:embed="rId6"/>
          <a:stretch>
            <a:fillRect/>
          </a:stretch>
        </p:blipFill>
        <p:spPr>
          <a:xfrm>
            <a:off x="297996" y="2668254"/>
            <a:ext cx="3221622" cy="3998969"/>
          </a:xfrm>
          <a:prstGeom prst="rect">
            <a:avLst/>
          </a:prstGeom>
        </p:spPr>
      </p:pic>
    </p:spTree>
    <p:extLst>
      <p:ext uri="{BB962C8B-B14F-4D97-AF65-F5344CB8AC3E}">
        <p14:creationId xmlns:p14="http://schemas.microsoft.com/office/powerpoint/2010/main" val="7951294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824482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l="16901" r="14085" b="3056"/>
          <a:stretch/>
        </p:blipFill>
        <p:spPr>
          <a:xfrm>
            <a:off x="2879388" y="233464"/>
            <a:ext cx="6673174" cy="6400800"/>
          </a:xfrm>
          <a:prstGeom prst="rect">
            <a:avLst/>
          </a:prstGeom>
        </p:spPr>
      </p:pic>
    </p:spTree>
    <p:extLst>
      <p:ext uri="{BB962C8B-B14F-4D97-AF65-F5344CB8AC3E}">
        <p14:creationId xmlns:p14="http://schemas.microsoft.com/office/powerpoint/2010/main" val="19964333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1669" y="2521164"/>
            <a:ext cx="10515600" cy="1325563"/>
          </a:xfrm>
        </p:spPr>
        <p:txBody>
          <a:bodyPr/>
          <a:lstStyle/>
          <a:p>
            <a:r>
              <a:rPr lang="en-US" dirty="0" smtClean="0"/>
              <a:t>Reflection on R3: </a:t>
            </a:r>
            <a:r>
              <a:rPr lang="en-US" b="1" dirty="0" smtClean="0"/>
              <a:t>National Level</a:t>
            </a:r>
            <a:endParaRPr lang="en-US" b="1" dirty="0"/>
          </a:p>
        </p:txBody>
      </p:sp>
    </p:spTree>
    <p:extLst>
      <p:ext uri="{BB962C8B-B14F-4D97-AF65-F5344CB8AC3E}">
        <p14:creationId xmlns:p14="http://schemas.microsoft.com/office/powerpoint/2010/main" val="40176087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268381"/>
          </a:xfrm>
        </p:spPr>
        <p:txBody>
          <a:bodyPr>
            <a:normAutofit fontScale="90000"/>
          </a:bodyPr>
          <a:lstStyle/>
          <a:p>
            <a:r>
              <a:rPr lang="en-US" i="1" dirty="0"/>
              <a:t>Reflection on </a:t>
            </a:r>
            <a:r>
              <a:rPr lang="en-US" i="1" dirty="0" smtClean="0"/>
              <a:t>R3: </a:t>
            </a:r>
            <a:r>
              <a:rPr lang="en-US" b="1" dirty="0" smtClean="0"/>
              <a:t>National Level </a:t>
            </a:r>
            <a:r>
              <a:rPr lang="en-US" dirty="0" smtClean="0"/>
              <a:t/>
            </a:r>
            <a:br>
              <a:rPr lang="en-US" dirty="0" smtClean="0"/>
            </a:br>
            <a:endParaRPr lang="en-US" dirty="0"/>
          </a:p>
        </p:txBody>
      </p:sp>
      <p:pic>
        <p:nvPicPr>
          <p:cNvPr id="4" name="Content Placeholder 3"/>
          <p:cNvPicPr>
            <a:picLocks noGrp="1" noChangeAspect="1"/>
          </p:cNvPicPr>
          <p:nvPr>
            <p:ph idx="1"/>
          </p:nvPr>
        </p:nvPicPr>
        <p:blipFill rotWithShape="1">
          <a:blip r:embed="rId3"/>
          <a:srcRect l="-483" t="-580" r="483" b="18710"/>
          <a:stretch/>
        </p:blipFill>
        <p:spPr>
          <a:xfrm>
            <a:off x="927014" y="1136074"/>
            <a:ext cx="9560876" cy="4336472"/>
          </a:xfrm>
          <a:prstGeom prst="rect">
            <a:avLst/>
          </a:prstGeom>
        </p:spPr>
      </p:pic>
      <p:sp>
        <p:nvSpPr>
          <p:cNvPr id="6" name="TextBox 5"/>
          <p:cNvSpPr txBox="1"/>
          <p:nvPr/>
        </p:nvSpPr>
        <p:spPr>
          <a:xfrm>
            <a:off x="7835167" y="1367522"/>
            <a:ext cx="2951018" cy="769441"/>
          </a:xfrm>
          <a:prstGeom prst="rect">
            <a:avLst/>
          </a:prstGeom>
          <a:noFill/>
        </p:spPr>
        <p:txBody>
          <a:bodyPr wrap="square" rtlCol="0">
            <a:spAutoFit/>
          </a:bodyPr>
          <a:lstStyle/>
          <a:p>
            <a:r>
              <a:rPr lang="en-US" sz="4400" b="1" dirty="0" smtClean="0"/>
              <a:t>2017</a:t>
            </a:r>
            <a:endParaRPr lang="en-US" sz="4400" b="1" dirty="0"/>
          </a:p>
        </p:txBody>
      </p:sp>
      <p:pic>
        <p:nvPicPr>
          <p:cNvPr id="7" name="Picture 6"/>
          <p:cNvPicPr>
            <a:picLocks noChangeAspect="1"/>
          </p:cNvPicPr>
          <p:nvPr/>
        </p:nvPicPr>
        <p:blipFill>
          <a:blip r:embed="rId4"/>
          <a:stretch>
            <a:fillRect/>
          </a:stretch>
        </p:blipFill>
        <p:spPr>
          <a:xfrm>
            <a:off x="927014" y="999315"/>
            <a:ext cx="10791202" cy="5482982"/>
          </a:xfrm>
          <a:prstGeom prst="rect">
            <a:avLst/>
          </a:prstGeom>
        </p:spPr>
      </p:pic>
      <p:sp>
        <p:nvSpPr>
          <p:cNvPr id="8" name="TextBox 7"/>
          <p:cNvSpPr txBox="1"/>
          <p:nvPr/>
        </p:nvSpPr>
        <p:spPr>
          <a:xfrm>
            <a:off x="9129587" y="1177349"/>
            <a:ext cx="2359295" cy="707886"/>
          </a:xfrm>
          <a:prstGeom prst="rect">
            <a:avLst/>
          </a:prstGeom>
          <a:noFill/>
        </p:spPr>
        <p:txBody>
          <a:bodyPr wrap="square" rtlCol="0">
            <a:spAutoFit/>
          </a:bodyPr>
          <a:lstStyle/>
          <a:p>
            <a:r>
              <a:rPr lang="en-US" sz="4000" b="1" dirty="0" smtClean="0"/>
              <a:t>2019</a:t>
            </a:r>
            <a:endParaRPr lang="en-US" sz="4000" b="1" dirty="0"/>
          </a:p>
        </p:txBody>
      </p:sp>
      <p:pic>
        <p:nvPicPr>
          <p:cNvPr id="9" name="Picture 8"/>
          <p:cNvPicPr>
            <a:picLocks noChangeAspect="1"/>
          </p:cNvPicPr>
          <p:nvPr/>
        </p:nvPicPr>
        <p:blipFill>
          <a:blip r:embed="rId5"/>
          <a:stretch>
            <a:fillRect/>
          </a:stretch>
        </p:blipFill>
        <p:spPr>
          <a:xfrm>
            <a:off x="927014" y="958473"/>
            <a:ext cx="1733550" cy="2276475"/>
          </a:xfrm>
          <a:prstGeom prst="rect">
            <a:avLst/>
          </a:prstGeom>
        </p:spPr>
      </p:pic>
    </p:spTree>
    <p:extLst>
      <p:ext uri="{BB962C8B-B14F-4D97-AF65-F5344CB8AC3E}">
        <p14:creationId xmlns:p14="http://schemas.microsoft.com/office/powerpoint/2010/main" val="246753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534994"/>
            <a:ext cx="10515600" cy="1067435"/>
          </a:xfrm>
        </p:spPr>
        <p:txBody>
          <a:bodyPr>
            <a:normAutofit fontScale="90000"/>
          </a:bodyPr>
          <a:lstStyle/>
          <a:p>
            <a:r>
              <a:rPr lang="en-US" i="1" dirty="0" smtClean="0"/>
              <a:t>Reflection on </a:t>
            </a:r>
            <a:r>
              <a:rPr lang="en-US" i="1" dirty="0"/>
              <a:t>R3-</a:t>
            </a:r>
            <a:r>
              <a:rPr lang="en-US" b="1" i="1" dirty="0"/>
              <a:t>National Level</a:t>
            </a:r>
            <a:r>
              <a:rPr lang="en-US" i="1" dirty="0"/>
              <a:t/>
            </a:r>
            <a:br>
              <a:rPr lang="en-US" i="1" dirty="0"/>
            </a:br>
            <a:endParaRPr lang="en-US" i="1" dirty="0"/>
          </a:p>
        </p:txBody>
      </p:sp>
      <p:sp>
        <p:nvSpPr>
          <p:cNvPr id="3" name="Content Placeholder 2"/>
          <p:cNvSpPr>
            <a:spLocks noGrp="1"/>
          </p:cNvSpPr>
          <p:nvPr>
            <p:ph idx="1"/>
          </p:nvPr>
        </p:nvSpPr>
        <p:spPr>
          <a:xfrm>
            <a:off x="984439" y="1282720"/>
            <a:ext cx="7225706" cy="5242560"/>
          </a:xfrm>
        </p:spPr>
        <p:txBody>
          <a:bodyPr>
            <a:normAutofit/>
          </a:bodyPr>
          <a:lstStyle/>
          <a:p>
            <a:pPr marL="0" marR="0" lvl="0" indent="0">
              <a:lnSpc>
                <a:spcPct val="107000"/>
              </a:lnSpc>
              <a:spcBef>
                <a:spcPts val="0"/>
              </a:spcBef>
              <a:spcAft>
                <a:spcPts val="0"/>
              </a:spcAft>
              <a:buNone/>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dirty="0" smtClean="0">
                <a:latin typeface="Calibri" panose="020F0502020204030204" pitchFamily="34" charset="0"/>
                <a:ea typeface="Calibri" panose="020F0502020204030204" pitchFamily="34" charset="0"/>
                <a:cs typeface="Times New Roman" panose="02020603050405020304" pitchFamily="18" charset="0"/>
              </a:rPr>
              <a:t>State Plans</a:t>
            </a:r>
          </a:p>
          <a:p>
            <a:pPr lvl="1">
              <a:lnSpc>
                <a:spcPct val="107000"/>
              </a:lnSpc>
              <a:spcBef>
                <a:spcPts val="0"/>
              </a:spcBef>
            </a:pPr>
            <a:r>
              <a:rPr lang="en-US" dirty="0" smtClean="0">
                <a:latin typeface="Calibri" panose="020F0502020204030204" pitchFamily="34" charset="0"/>
                <a:ea typeface="Calibri" panose="020F0502020204030204" pitchFamily="34" charset="0"/>
                <a:cs typeface="Times New Roman" panose="02020603050405020304" pitchFamily="18" charset="0"/>
              </a:rPr>
              <a:t>Iowa</a:t>
            </a:r>
          </a:p>
          <a:p>
            <a:pPr lvl="1">
              <a:lnSpc>
                <a:spcPct val="107000"/>
              </a:lnSpc>
              <a:spcBef>
                <a:spcPts val="0"/>
              </a:spcBef>
            </a:pPr>
            <a:r>
              <a:rPr lang="en-US" dirty="0" smtClean="0">
                <a:latin typeface="Calibri" panose="020F0502020204030204" pitchFamily="34" charset="0"/>
                <a:ea typeface="Calibri" panose="020F0502020204030204" pitchFamily="34" charset="0"/>
                <a:cs typeface="Times New Roman" panose="02020603050405020304" pitchFamily="18" charset="0"/>
              </a:rPr>
              <a:t>Georgia</a:t>
            </a:r>
          </a:p>
          <a:p>
            <a:pPr lvl="1">
              <a:lnSpc>
                <a:spcPct val="107000"/>
              </a:lnSpc>
              <a:spcBef>
                <a:spcPts val="0"/>
              </a:spcBef>
            </a:pPr>
            <a:r>
              <a:rPr lang="en-US" dirty="0" smtClean="0">
                <a:latin typeface="Calibri" panose="020F0502020204030204" pitchFamily="34" charset="0"/>
                <a:ea typeface="Calibri" panose="020F0502020204030204" pitchFamily="34" charset="0"/>
                <a:cs typeface="Times New Roman" panose="02020603050405020304" pitchFamily="18" charset="0"/>
              </a:rPr>
              <a:t>Virginia</a:t>
            </a:r>
          </a:p>
          <a:p>
            <a:pPr lvl="1">
              <a:lnSpc>
                <a:spcPct val="107000"/>
              </a:lnSpc>
              <a:spcBef>
                <a:spcPts val="0"/>
              </a:spcBef>
            </a:pPr>
            <a:r>
              <a:rPr lang="en-US" b="1" dirty="0" smtClean="0">
                <a:latin typeface="Calibri" panose="020F0502020204030204" pitchFamily="34" charset="0"/>
                <a:ea typeface="Calibri" panose="020F0502020204030204" pitchFamily="34" charset="0"/>
                <a:cs typeface="Times New Roman" panose="02020603050405020304" pitchFamily="18" charset="0"/>
              </a:rPr>
              <a:t>Kentucky</a:t>
            </a:r>
          </a:p>
          <a:p>
            <a:pPr lvl="1">
              <a:lnSpc>
                <a:spcPct val="107000"/>
              </a:lnSpc>
              <a:spcBef>
                <a:spcPts val="0"/>
              </a:spcBef>
            </a:pPr>
            <a:r>
              <a:rPr lang="en-US" dirty="0" smtClean="0">
                <a:latin typeface="Calibri" panose="020F0502020204030204" pitchFamily="34" charset="0"/>
                <a:ea typeface="Calibri" panose="020F0502020204030204" pitchFamily="34" charset="0"/>
                <a:cs typeface="Times New Roman" panose="02020603050405020304" pitchFamily="18" charset="0"/>
              </a:rPr>
              <a:t>Maine</a:t>
            </a:r>
          </a:p>
          <a:p>
            <a:pPr lvl="1">
              <a:lnSpc>
                <a:spcPct val="107000"/>
              </a:lnSpc>
              <a:spcBef>
                <a:spcPts val="0"/>
              </a:spcBef>
            </a:pPr>
            <a:r>
              <a:rPr lang="en-US" dirty="0" smtClean="0">
                <a:latin typeface="Calibri" panose="020F0502020204030204" pitchFamily="34" charset="0"/>
                <a:ea typeface="Calibri" panose="020F0502020204030204" pitchFamily="34" charset="0"/>
                <a:cs typeface="Times New Roman" panose="02020603050405020304" pitchFamily="18" charset="0"/>
              </a:rPr>
              <a:t>California</a:t>
            </a:r>
          </a:p>
          <a:p>
            <a:pPr lvl="1">
              <a:lnSpc>
                <a:spcPct val="107000"/>
              </a:lnSpc>
              <a:spcBef>
                <a:spcPts val="0"/>
              </a:spcBef>
            </a:pPr>
            <a:r>
              <a:rPr lang="en-US" dirty="0" smtClean="0">
                <a:latin typeface="Calibri" panose="020F0502020204030204" pitchFamily="34" charset="0"/>
                <a:ea typeface="Calibri" panose="020F0502020204030204" pitchFamily="34" charset="0"/>
                <a:cs typeface="Times New Roman" panose="02020603050405020304" pitchFamily="18" charset="0"/>
              </a:rPr>
              <a:t>Missouri </a:t>
            </a:r>
          </a:p>
          <a:p>
            <a:pPr lvl="1">
              <a:lnSpc>
                <a:spcPct val="107000"/>
              </a:lnSpc>
              <a:spcBef>
                <a:spcPts val="0"/>
              </a:spcBef>
            </a:pPr>
            <a:r>
              <a:rPr lang="en-US" dirty="0" smtClean="0">
                <a:latin typeface="Calibri" panose="020F0502020204030204" pitchFamily="34" charset="0"/>
                <a:ea typeface="Calibri" panose="020F0502020204030204" pitchFamily="34" charset="0"/>
                <a:cs typeface="Times New Roman" panose="02020603050405020304" pitchFamily="18" charset="0"/>
              </a:rPr>
              <a:t>Florida </a:t>
            </a:r>
          </a:p>
          <a:p>
            <a:pPr marL="457200" lvl="1" indent="0">
              <a:lnSpc>
                <a:spcPct val="107000"/>
              </a:lnSpc>
              <a:spcBef>
                <a:spcPts val="0"/>
              </a:spcBef>
              <a:buNone/>
            </a:pP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6" name="Picture 5"/>
          <p:cNvPicPr>
            <a:picLocks noChangeAspect="1"/>
          </p:cNvPicPr>
          <p:nvPr/>
        </p:nvPicPr>
        <p:blipFill>
          <a:blip r:embed="rId3"/>
          <a:stretch>
            <a:fillRect/>
          </a:stretch>
        </p:blipFill>
        <p:spPr>
          <a:xfrm>
            <a:off x="4597292" y="1828800"/>
            <a:ext cx="6740591" cy="3626437"/>
          </a:xfrm>
          <a:prstGeom prst="rect">
            <a:avLst/>
          </a:prstGeom>
        </p:spPr>
      </p:pic>
    </p:spTree>
    <p:extLst>
      <p:ext uri="{BB962C8B-B14F-4D97-AF65-F5344CB8AC3E}">
        <p14:creationId xmlns:p14="http://schemas.microsoft.com/office/powerpoint/2010/main" val="40487152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i="1" dirty="0">
                <a:solidFill>
                  <a:prstClr val="black"/>
                </a:solidFill>
              </a:rPr>
              <a:t>Reflection on R3-</a:t>
            </a:r>
            <a:r>
              <a:rPr lang="en-US" sz="4000" b="1" i="1" dirty="0">
                <a:solidFill>
                  <a:prstClr val="black"/>
                </a:solidFill>
              </a:rPr>
              <a:t>National Level</a:t>
            </a:r>
            <a:endParaRPr lang="en-US" dirty="0"/>
          </a:p>
        </p:txBody>
      </p:sp>
      <p:sp>
        <p:nvSpPr>
          <p:cNvPr id="3" name="Content Placeholder 2"/>
          <p:cNvSpPr>
            <a:spLocks noGrp="1"/>
          </p:cNvSpPr>
          <p:nvPr>
            <p:ph idx="1"/>
          </p:nvPr>
        </p:nvSpPr>
        <p:spPr>
          <a:xfrm>
            <a:off x="371273" y="1690688"/>
            <a:ext cx="10515600" cy="4583551"/>
          </a:xfrm>
        </p:spPr>
        <p:txBody>
          <a:bodyPr/>
          <a:lstStyle/>
          <a:p>
            <a:r>
              <a:rPr lang="en-US" dirty="0"/>
              <a:t>Host </a:t>
            </a:r>
            <a:r>
              <a:rPr lang="en-US" dirty="0" smtClean="0"/>
              <a:t>1</a:t>
            </a:r>
            <a:r>
              <a:rPr lang="en-US" baseline="30000" dirty="0" smtClean="0"/>
              <a:t>st</a:t>
            </a:r>
            <a:r>
              <a:rPr lang="en-US" dirty="0" smtClean="0"/>
              <a:t>  </a:t>
            </a:r>
            <a:r>
              <a:rPr lang="en-US" dirty="0"/>
              <a:t>2018 The National R3 </a:t>
            </a:r>
            <a:r>
              <a:rPr lang="en-US" dirty="0" smtClean="0"/>
              <a:t>Symposium</a:t>
            </a:r>
          </a:p>
          <a:p>
            <a:pPr lvl="1"/>
            <a:r>
              <a:rPr lang="en-US" dirty="0" smtClean="0"/>
              <a:t>Upcoming May 2020 </a:t>
            </a:r>
          </a:p>
          <a:p>
            <a:pPr marL="914400" lvl="2" indent="0">
              <a:buNone/>
            </a:pPr>
            <a:endParaRPr lang="en-US" dirty="0"/>
          </a:p>
          <a:p>
            <a:r>
              <a:rPr lang="en-US" dirty="0" smtClean="0"/>
              <a:t>USFWS Region 3 Strategic Plan</a:t>
            </a:r>
          </a:p>
          <a:p>
            <a:pPr lvl="1"/>
            <a:r>
              <a:rPr lang="en-US" dirty="0" smtClean="0"/>
              <a:t>Midwest</a:t>
            </a:r>
          </a:p>
          <a:p>
            <a:endParaRPr lang="en-US" dirty="0"/>
          </a:p>
          <a:p>
            <a:r>
              <a:rPr lang="en-US" dirty="0" smtClean="0"/>
              <a:t>National Implementation Team</a:t>
            </a:r>
          </a:p>
          <a:p>
            <a:pPr lvl="1"/>
            <a:r>
              <a:rPr lang="en-US" dirty="0" smtClean="0"/>
              <a:t>Strategic Development of Regional and National R3 Committees</a:t>
            </a:r>
          </a:p>
          <a:p>
            <a:pPr lvl="1"/>
            <a:r>
              <a:rPr lang="en-US" dirty="0" smtClean="0"/>
              <a:t>Assessment of National R3 Efforts</a:t>
            </a:r>
          </a:p>
          <a:p>
            <a:pPr lvl="1"/>
            <a:r>
              <a:rPr lang="en-US" dirty="0" smtClean="0"/>
              <a:t>Enhanced Partnerships with Angling and Boating Partners</a:t>
            </a:r>
            <a:endParaRPr lang="en-US" dirty="0"/>
          </a:p>
          <a:p>
            <a:endParaRPr lang="en-US" dirty="0"/>
          </a:p>
        </p:txBody>
      </p:sp>
      <p:pic>
        <p:nvPicPr>
          <p:cNvPr id="4" name="Picture 3"/>
          <p:cNvPicPr>
            <a:picLocks noChangeAspect="1"/>
          </p:cNvPicPr>
          <p:nvPr/>
        </p:nvPicPr>
        <p:blipFill>
          <a:blip r:embed="rId3"/>
          <a:stretch>
            <a:fillRect/>
          </a:stretch>
        </p:blipFill>
        <p:spPr>
          <a:xfrm>
            <a:off x="7537810" y="1690688"/>
            <a:ext cx="4097890" cy="2300895"/>
          </a:xfrm>
          <a:prstGeom prst="rect">
            <a:avLst/>
          </a:prstGeom>
        </p:spPr>
      </p:pic>
    </p:spTree>
    <p:extLst>
      <p:ext uri="{BB962C8B-B14F-4D97-AF65-F5344CB8AC3E}">
        <p14:creationId xmlns:p14="http://schemas.microsoft.com/office/powerpoint/2010/main" val="22116503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6515100" y="1167318"/>
            <a:ext cx="5416667" cy="5355461"/>
          </a:xfrm>
          <a:prstGeom prst="rect">
            <a:avLst/>
          </a:prstGeom>
        </p:spPr>
      </p:pic>
      <p:sp>
        <p:nvSpPr>
          <p:cNvPr id="2" name="Title 1"/>
          <p:cNvSpPr>
            <a:spLocks noGrp="1"/>
          </p:cNvSpPr>
          <p:nvPr>
            <p:ph type="title"/>
          </p:nvPr>
        </p:nvSpPr>
        <p:spPr/>
        <p:txBody>
          <a:bodyPr/>
          <a:lstStyle/>
          <a:p>
            <a:r>
              <a:rPr lang="en-US" dirty="0"/>
              <a:t>Reflection on </a:t>
            </a:r>
            <a:r>
              <a:rPr lang="en-US" dirty="0" smtClean="0"/>
              <a:t>R3- </a:t>
            </a:r>
            <a:r>
              <a:rPr lang="en-US" b="1" dirty="0" smtClean="0"/>
              <a:t>National </a:t>
            </a:r>
            <a:r>
              <a:rPr lang="en-US" b="1" dirty="0"/>
              <a:t>Level</a:t>
            </a:r>
          </a:p>
        </p:txBody>
      </p:sp>
      <p:sp>
        <p:nvSpPr>
          <p:cNvPr id="6" name="Rectangle 5"/>
          <p:cNvSpPr/>
          <p:nvPr/>
        </p:nvSpPr>
        <p:spPr>
          <a:xfrm>
            <a:off x="260233" y="1690687"/>
            <a:ext cx="6351351" cy="5262979"/>
          </a:xfrm>
          <a:prstGeom prst="rect">
            <a:avLst/>
          </a:prstGeom>
        </p:spPr>
        <p:txBody>
          <a:bodyPr wrap="square">
            <a:spAutoFit/>
          </a:bodyPr>
          <a:lstStyle/>
          <a:p>
            <a:pPr marL="285750" indent="-285750">
              <a:buFont typeface="Arial" panose="020B0604020202020204" pitchFamily="34" charset="0"/>
              <a:buChar char="•"/>
            </a:pPr>
            <a:r>
              <a:rPr lang="en-US" sz="2800" dirty="0" smtClean="0"/>
              <a:t>R3 </a:t>
            </a:r>
            <a:r>
              <a:rPr lang="en-US" sz="2800" dirty="0"/>
              <a:t>Community   </a:t>
            </a:r>
            <a:r>
              <a:rPr lang="en-US" sz="2800" dirty="0" smtClean="0"/>
              <a:t>	</a:t>
            </a:r>
            <a:r>
              <a:rPr lang="en-US" sz="2800" dirty="0" smtClean="0">
                <a:hlinkClick r:id="rId4"/>
              </a:rPr>
              <a:t>www.nationalr3plan.com/</a:t>
            </a:r>
            <a:endParaRPr lang="en-US" sz="2800" dirty="0" smtClean="0"/>
          </a:p>
          <a:p>
            <a:pPr marL="285750" indent="-285750">
              <a:buFont typeface="Arial" panose="020B0604020202020204" pitchFamily="34" charset="0"/>
              <a:buChar char="•"/>
            </a:pPr>
            <a:endParaRPr lang="en-US" sz="2800" dirty="0"/>
          </a:p>
          <a:p>
            <a:pPr marL="742950" lvl="1" indent="-285750">
              <a:buFont typeface="Arial" panose="020B0604020202020204" pitchFamily="34" charset="0"/>
              <a:buChar char="•"/>
            </a:pPr>
            <a:r>
              <a:rPr lang="en-US" sz="2800" dirty="0"/>
              <a:t>Snap Shots</a:t>
            </a:r>
          </a:p>
          <a:p>
            <a:pPr marL="742950" lvl="1" indent="-285750">
              <a:buFont typeface="Arial" panose="020B0604020202020204" pitchFamily="34" charset="0"/>
              <a:buChar char="•"/>
            </a:pPr>
            <a:r>
              <a:rPr lang="en-US" sz="2800" dirty="0"/>
              <a:t>Webinars</a:t>
            </a:r>
          </a:p>
          <a:p>
            <a:pPr marL="742950" lvl="1" indent="-285750">
              <a:buFont typeface="Arial" panose="020B0604020202020204" pitchFamily="34" charset="0"/>
              <a:buChar char="•"/>
            </a:pPr>
            <a:r>
              <a:rPr lang="en-US" sz="2800" dirty="0"/>
              <a:t>What </a:t>
            </a:r>
            <a:r>
              <a:rPr lang="en-US" sz="2800" dirty="0" smtClean="0"/>
              <a:t>Do </a:t>
            </a:r>
            <a:r>
              <a:rPr lang="en-US" sz="2800" dirty="0"/>
              <a:t>Y</a:t>
            </a:r>
            <a:r>
              <a:rPr lang="en-US" sz="2800" dirty="0" smtClean="0"/>
              <a:t>ou </a:t>
            </a:r>
            <a:r>
              <a:rPr lang="en-US" sz="2800" dirty="0"/>
              <a:t>T</a:t>
            </a:r>
            <a:r>
              <a:rPr lang="en-US" sz="2800" dirty="0" smtClean="0"/>
              <a:t>hink? (WDYT)</a:t>
            </a:r>
          </a:p>
          <a:p>
            <a:pPr marL="742950" lvl="1" indent="-285750">
              <a:buFont typeface="Arial" panose="020B0604020202020204" pitchFamily="34" charset="0"/>
              <a:buChar char="•"/>
            </a:pPr>
            <a:endParaRPr lang="en-US" sz="2800" dirty="0"/>
          </a:p>
          <a:p>
            <a:pPr marL="742950" lvl="1" indent="-285750">
              <a:buFont typeface="Arial" panose="020B0604020202020204" pitchFamily="34" charset="0"/>
              <a:buChar char="•"/>
            </a:pPr>
            <a:endParaRPr lang="en-US" sz="2800" dirty="0" smtClean="0"/>
          </a:p>
          <a:p>
            <a:pPr marL="285750" indent="-285750">
              <a:buFont typeface="Arial" panose="020B0604020202020204" pitchFamily="34" charset="0"/>
              <a:buChar char="•"/>
            </a:pPr>
            <a:r>
              <a:rPr lang="en-US" sz="2800" dirty="0" smtClean="0"/>
              <a:t>Modernization of Pittman Robertson Restoration Fund  </a:t>
            </a:r>
          </a:p>
          <a:p>
            <a:pPr marL="742950" lvl="1" indent="-285750">
              <a:buFont typeface="Arial" panose="020B0604020202020204" pitchFamily="34" charset="0"/>
              <a:buChar char="•"/>
            </a:pPr>
            <a:endParaRPr lang="en-US" sz="2800" dirty="0"/>
          </a:p>
          <a:p>
            <a:pPr marL="742950" lvl="1"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18384196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86456" y="2834639"/>
            <a:ext cx="7153656" cy="1024129"/>
          </a:xfrm>
        </p:spPr>
        <p:txBody>
          <a:bodyPr>
            <a:normAutofit/>
          </a:bodyPr>
          <a:lstStyle/>
          <a:p>
            <a:pPr marL="0" indent="0">
              <a:buNone/>
            </a:pPr>
            <a:r>
              <a:rPr lang="en-US" sz="4000" dirty="0"/>
              <a:t>Reflection on </a:t>
            </a:r>
            <a:r>
              <a:rPr lang="en-US" sz="4000" dirty="0" smtClean="0"/>
              <a:t>R3: </a:t>
            </a:r>
            <a:r>
              <a:rPr lang="en-US" sz="4000" b="1" dirty="0" smtClean="0"/>
              <a:t>State Level </a:t>
            </a:r>
            <a:endParaRPr lang="en-US" sz="4000" b="1" dirty="0"/>
          </a:p>
        </p:txBody>
      </p:sp>
    </p:spTree>
    <p:extLst>
      <p:ext uri="{BB962C8B-B14F-4D97-AF65-F5344CB8AC3E}">
        <p14:creationId xmlns:p14="http://schemas.microsoft.com/office/powerpoint/2010/main" val="1199753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906" y="285481"/>
            <a:ext cx="10515600" cy="1325563"/>
          </a:xfrm>
        </p:spPr>
        <p:txBody>
          <a:bodyPr/>
          <a:lstStyle/>
          <a:p>
            <a:r>
              <a:rPr lang="en-US" i="1" dirty="0"/>
              <a:t>Reflection on </a:t>
            </a:r>
            <a:r>
              <a:rPr lang="en-US" i="1" dirty="0" smtClean="0"/>
              <a:t>R3- </a:t>
            </a:r>
            <a:r>
              <a:rPr lang="en-US" b="1" dirty="0" smtClean="0"/>
              <a:t>State Level </a:t>
            </a:r>
            <a:endParaRPr lang="en-US" b="1" dirty="0"/>
          </a:p>
        </p:txBody>
      </p:sp>
      <p:pic>
        <p:nvPicPr>
          <p:cNvPr id="6" name="Picture 5"/>
          <p:cNvPicPr>
            <a:picLocks noChangeAspect="1"/>
          </p:cNvPicPr>
          <p:nvPr/>
        </p:nvPicPr>
        <p:blipFill>
          <a:blip r:embed="rId3"/>
          <a:stretch>
            <a:fillRect/>
          </a:stretch>
        </p:blipFill>
        <p:spPr>
          <a:xfrm>
            <a:off x="6978799" y="566161"/>
            <a:ext cx="4726818" cy="5865174"/>
          </a:xfrm>
          <a:prstGeom prst="rect">
            <a:avLst/>
          </a:prstGeom>
        </p:spPr>
      </p:pic>
      <p:pic>
        <p:nvPicPr>
          <p:cNvPr id="7" name="Picture 6"/>
          <p:cNvPicPr>
            <a:picLocks noChangeAspect="1"/>
          </p:cNvPicPr>
          <p:nvPr/>
        </p:nvPicPr>
        <p:blipFill>
          <a:blip r:embed="rId4"/>
          <a:stretch>
            <a:fillRect/>
          </a:stretch>
        </p:blipFill>
        <p:spPr>
          <a:xfrm>
            <a:off x="1811850" y="4797465"/>
            <a:ext cx="3036071" cy="1633870"/>
          </a:xfrm>
          <a:prstGeom prst="rect">
            <a:avLst/>
          </a:prstGeom>
        </p:spPr>
      </p:pic>
      <p:sp>
        <p:nvSpPr>
          <p:cNvPr id="8" name="Content Placeholder 7"/>
          <p:cNvSpPr>
            <a:spLocks noGrp="1"/>
          </p:cNvSpPr>
          <p:nvPr>
            <p:ph idx="1"/>
          </p:nvPr>
        </p:nvSpPr>
        <p:spPr>
          <a:xfrm>
            <a:off x="1421859" y="1611044"/>
            <a:ext cx="10478311" cy="4351338"/>
          </a:xfrm>
        </p:spPr>
        <p:txBody>
          <a:bodyPr/>
          <a:lstStyle/>
          <a:p>
            <a:endParaRPr lang="en-US" dirty="0" smtClean="0"/>
          </a:p>
          <a:p>
            <a:r>
              <a:rPr lang="en-US" sz="3200" dirty="0" smtClean="0"/>
              <a:t>4 Committees Established</a:t>
            </a:r>
          </a:p>
          <a:p>
            <a:pPr lvl="1">
              <a:buFontTx/>
              <a:buChar char="-"/>
            </a:pPr>
            <a:r>
              <a:rPr lang="en-US" sz="2800" dirty="0" smtClean="0"/>
              <a:t>April 2017</a:t>
            </a:r>
          </a:p>
          <a:p>
            <a:pPr lvl="1">
              <a:buFontTx/>
              <a:buChar char="-"/>
            </a:pPr>
            <a:endParaRPr lang="en-US" sz="2800" dirty="0"/>
          </a:p>
          <a:p>
            <a:r>
              <a:rPr lang="en-US" sz="3200" dirty="0" smtClean="0"/>
              <a:t>Completion of R3 Plan </a:t>
            </a:r>
          </a:p>
          <a:p>
            <a:pPr marL="457200" lvl="1" indent="0">
              <a:buNone/>
            </a:pPr>
            <a:r>
              <a:rPr lang="en-US" sz="2800" dirty="0" smtClean="0"/>
              <a:t>- March 2019</a:t>
            </a:r>
            <a:endParaRPr lang="en-US" sz="2800" dirty="0"/>
          </a:p>
        </p:txBody>
      </p:sp>
    </p:spTree>
    <p:extLst>
      <p:ext uri="{BB962C8B-B14F-4D97-AF65-F5344CB8AC3E}">
        <p14:creationId xmlns:p14="http://schemas.microsoft.com/office/powerpoint/2010/main" val="17577998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7E4A666D17B24DA0BDDEA2DB1609A3" ma:contentTypeVersion="2" ma:contentTypeDescription="Create a new document." ma:contentTypeScope="" ma:versionID="7e1f222ffa8a628bd819060c98ab19e7">
  <xsd:schema xmlns:xsd="http://www.w3.org/2001/XMLSchema" xmlns:xs="http://www.w3.org/2001/XMLSchema" xmlns:p="http://schemas.microsoft.com/office/2006/metadata/properties" xmlns:ns1="http://schemas.microsoft.com/sharepoint/v3" xmlns:ns2="580c6a82-6c61-4a24-abce-1a32c4e27fbf" targetNamespace="http://schemas.microsoft.com/office/2006/metadata/properties" ma:root="true" ma:fieldsID="8adf054e627b5c07b70085d1066f3084" ns1:_="" ns2:_="">
    <xsd:import namespace="http://schemas.microsoft.com/sharepoint/v3"/>
    <xsd:import namespace="580c6a82-6c61-4a24-abce-1a32c4e27fbf"/>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80c6a82-6c61-4a24-abce-1a32c4e27fb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C1C1425F-D3F4-44FE-A5B9-573A73F9F388}"/>
</file>

<file path=customXml/itemProps2.xml><?xml version="1.0" encoding="utf-8"?>
<ds:datastoreItem xmlns:ds="http://schemas.openxmlformats.org/officeDocument/2006/customXml" ds:itemID="{ADACD966-8F53-4FEE-A86F-A135FA2AC543}"/>
</file>

<file path=customXml/itemProps3.xml><?xml version="1.0" encoding="utf-8"?>
<ds:datastoreItem xmlns:ds="http://schemas.openxmlformats.org/officeDocument/2006/customXml" ds:itemID="{ACE237A4-96F6-4E39-BFC9-A884E25EE1A7}"/>
</file>

<file path=docProps/app.xml><?xml version="1.0" encoding="utf-8"?>
<Properties xmlns="http://schemas.openxmlformats.org/officeDocument/2006/extended-properties" xmlns:vt="http://schemas.openxmlformats.org/officeDocument/2006/docPropsVTypes">
  <Template>Office Theme</Template>
  <TotalTime>1943</TotalTime>
  <Words>1743</Words>
  <Application>Microsoft Office PowerPoint</Application>
  <PresentationFormat>Widescreen</PresentationFormat>
  <Paragraphs>253</Paragraphs>
  <Slides>19</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Times New Roman</vt:lpstr>
      <vt:lpstr>Office Theme</vt:lpstr>
      <vt:lpstr>2nd Kentucky R3 Summit </vt:lpstr>
      <vt:lpstr>PowerPoint Presentation</vt:lpstr>
      <vt:lpstr>Reflection on R3: National Level</vt:lpstr>
      <vt:lpstr>Reflection on R3: National Level  </vt:lpstr>
      <vt:lpstr>Reflection on R3-National Level </vt:lpstr>
      <vt:lpstr>Reflection on R3-National Level</vt:lpstr>
      <vt:lpstr>Reflection on R3- National Level</vt:lpstr>
      <vt:lpstr>PowerPoint Presentation</vt:lpstr>
      <vt:lpstr>Reflection on R3- State Level </vt:lpstr>
      <vt:lpstr>PowerPoint Presentation</vt:lpstr>
      <vt:lpstr>PowerPoint Presentation</vt:lpstr>
      <vt:lpstr>Annual Report Numbers-Aquatic Education  </vt:lpstr>
      <vt:lpstr>Reflection on R3- State Level </vt:lpstr>
      <vt:lpstr>Reflection on R3- State Level </vt:lpstr>
      <vt:lpstr>PowerPoint Presentation</vt:lpstr>
      <vt:lpstr>Wrap Up and Next Steps: Timeline </vt:lpstr>
      <vt:lpstr>Wrap Up and Next Steps:</vt:lpstr>
      <vt:lpstr>What we can do?</vt:lpstr>
      <vt:lpstr>PowerPoint Presentation</vt:lpstr>
    </vt:vector>
  </TitlesOfParts>
  <Company>Commonwealth of Kentucky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Harmsen, Olivia (FW)</dc:creator>
  <cp:lastModifiedBy>Harmsen, Olivia (FW)</cp:lastModifiedBy>
  <cp:revision>78</cp:revision>
  <dcterms:created xsi:type="dcterms:W3CDTF">2019-04-03T17:08:58Z</dcterms:created>
  <dcterms:modified xsi:type="dcterms:W3CDTF">2019-04-09T11:53:35Z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0x010100007E4A666D17B24DA0BDDEA2DB1609A3</vt:lpwstr>
  </property>
</Properties>
</file>