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4" r:id="rId4"/>
    <p:sldId id="265" r:id="rId5"/>
    <p:sldId id="266" r:id="rId6"/>
    <p:sldId id="269" r:id="rId7"/>
    <p:sldId id="270" r:id="rId8"/>
    <p:sldId id="271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CC6600"/>
    <a:srgbClr val="996633"/>
    <a:srgbClr val="993300"/>
    <a:srgbClr val="FFCC99"/>
    <a:srgbClr val="CC9900"/>
    <a:srgbClr val="FFCC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97" autoAdjust="0"/>
    <p:restoredTop sz="94584" autoAdjust="0"/>
  </p:normalViewPr>
  <p:slideViewPr>
    <p:cSldViewPr>
      <p:cViewPr>
        <p:scale>
          <a:sx n="75" d="100"/>
          <a:sy n="75" d="100"/>
        </p:scale>
        <p:origin x="-576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9A5AE0B3-01A4-4705-B8A3-D40295CC1F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FB07CB8-1ABC-4CC6-B0B6-67FA4EDA97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5FDA-0EF8-47B7-8F0C-933D4A70980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4AFA-6B0D-407B-AEA6-FC29C5033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11B1-08CB-4E4D-B008-F7964EA5E62F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36F4A-CD82-4A71-A2FA-BF026069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68C2-2D28-4534-8D9F-2B977FBB66B6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C14-4583-4850-9AFD-493880DC8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F63E4E-AA55-49F6-BC95-B66D33A068BA}" type="datetime1">
              <a:rPr lang="en-US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6D7A69-88D1-4DEF-98A5-E6FA3DBF3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2FE-26BC-4BB3-A271-DAE6FA095BFE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FB6D-E01C-4726-9E54-E3C42ABAF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2B98-07CF-46B3-BE63-4FCBDBA7AD9A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30E9-F2ED-4931-B321-EC691EE31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462E-7C2A-4B93-A00A-338ADC0A4F46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C28E-3628-4DAA-9227-0334109F6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2DBE-EC8C-4995-BA7C-CBBD0CC4813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4237-077F-4F56-8E20-D0FC1D042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8147-DF78-4F62-8035-AC103EF479BD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879-A747-485C-B176-48E8E5D47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36F-5307-4954-923F-88BEF749B9C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54EE-DDD2-4295-AE80-08FAC2850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1747-D083-408C-A32D-226679F6BAF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1C9D-283D-4904-97D6-67AA690F7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A640-1517-4BCE-9595-7CC7337EAE54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31A3-5F65-4B03-875A-5EE793B24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DEA4-BF2B-4C1B-B8DE-0EBDCC9B15AF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2EE4704-1B5B-49D3-B143-5F763EF74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w.ky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Rot="1" noChangeArrowheads="1"/>
          </p:cNvSpPr>
          <p:nvPr>
            <p:ph type="ctrTitle"/>
          </p:nvPr>
        </p:nvSpPr>
        <p:spPr>
          <a:xfrm>
            <a:off x="738135" y="127473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Lake Malone Vertical Control Monument Project</a:t>
            </a:r>
          </a:p>
        </p:txBody>
      </p:sp>
      <p:sp>
        <p:nvSpPr>
          <p:cNvPr id="4103" name="Rectangle 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2027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Commonwealth of Kentucky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Tourism, Arts and Heritage Cabinet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Department of Fish and Wildlife Resources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Engineering </a:t>
            </a:r>
            <a:r>
              <a:rPr lang="en-US" sz="1800" dirty="0" smtClean="0"/>
              <a:t>Division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Survey Branch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200" dirty="0" smtClean="0"/>
              <a:t>Kelly </a:t>
            </a:r>
            <a:r>
              <a:rPr lang="en-US" sz="1200" dirty="0"/>
              <a:t>Carr, PLS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B3E4DCF3-628B-41B2-B74F-D6C7A82028F6}" type="datetime1">
              <a:rPr lang="en-US"/>
              <a:pPr/>
              <a:t>12/3/2010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7C0C9BE-A85E-44DF-B1F1-8F3C7F5AE72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Purpose</a:t>
            </a:r>
            <a:endParaRPr lang="en-US" dirty="0"/>
          </a:p>
        </p:txBody>
      </p:sp>
      <p:sp>
        <p:nvSpPr>
          <p:cNvPr id="5127" name="Rectangle 7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establish vertical monuments that will aid in the accurate placement of property lines adjacent to Lake Malone.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5E1D-D842-4E3D-ACB6-226BD340AB78}" type="datetime1">
              <a:rPr lang="en-US"/>
              <a:pPr/>
              <a:t>12/3/2010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8383-D32E-42C2-AF08-E5E12ADF3F1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4043"/>
          </a:xfrm>
        </p:spPr>
        <p:txBody>
          <a:bodyPr/>
          <a:lstStyle/>
          <a:p>
            <a:r>
              <a:rPr lang="en-US" dirty="0"/>
              <a:t>Present Situation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19056" y="1092168"/>
            <a:ext cx="7923321" cy="518484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 smtClean="0"/>
              <a:t>Existing surveys have used varied methods to establish property lines around the lake.</a:t>
            </a:r>
          </a:p>
          <a:p>
            <a:r>
              <a:rPr lang="en-US" sz="1600" dirty="0" smtClean="0"/>
              <a:t>spillway elevation</a:t>
            </a:r>
          </a:p>
          <a:p>
            <a:r>
              <a:rPr lang="en-US" sz="1600" dirty="0" smtClean="0"/>
              <a:t>water level on a given day</a:t>
            </a:r>
          </a:p>
          <a:p>
            <a:r>
              <a:rPr lang="en-US" sz="1600" dirty="0" smtClean="0"/>
              <a:t>low water</a:t>
            </a:r>
          </a:p>
          <a:p>
            <a:r>
              <a:rPr lang="en-US" sz="1600" dirty="0" smtClean="0"/>
              <a:t>high water</a:t>
            </a:r>
          </a:p>
          <a:p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Original </a:t>
            </a:r>
            <a:r>
              <a:rPr lang="en-US" sz="1800" dirty="0"/>
              <a:t>deed descriptions can be misunderstood when basic principles </a:t>
            </a:r>
            <a:r>
              <a:rPr lang="en-US" sz="1800" dirty="0" smtClean="0"/>
              <a:t>of </a:t>
            </a:r>
            <a:r>
              <a:rPr lang="en-US" sz="1800" dirty="0"/>
              <a:t>surveying are not applied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A</a:t>
            </a:r>
            <a:r>
              <a:rPr lang="en-US" sz="1800" dirty="0" smtClean="0"/>
              <a:t>djoining owners may believe property rights extend to the water when in fact the rights that exists are for public use.</a:t>
            </a:r>
          </a:p>
          <a:p>
            <a:pPr>
              <a:buNone/>
            </a:pPr>
            <a:r>
              <a:rPr lang="en-US" sz="1800" dirty="0" smtClean="0"/>
              <a:t>Deed distances are measured horizontal.  </a:t>
            </a:r>
          </a:p>
          <a:p>
            <a:r>
              <a:rPr lang="en-US" sz="1800" dirty="0" smtClean="0"/>
              <a:t>Every survey shall be made by horizontal measurement. </a:t>
            </a:r>
          </a:p>
          <a:p>
            <a:pPr>
              <a:buNone/>
            </a:pPr>
            <a:r>
              <a:rPr lang="en-US" sz="1400" dirty="0" smtClean="0"/>
              <a:t>                -Kentucky Revised Statute 73.070(1)</a:t>
            </a:r>
          </a:p>
          <a:p>
            <a:r>
              <a:rPr lang="en-US" sz="1800" dirty="0" smtClean="0"/>
              <a:t>In plane surveying the reference base for field work and computations is assumed to be a flat horizontal surface.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/>
              <a:t>             </a:t>
            </a:r>
            <a:r>
              <a:rPr lang="en-US" sz="1200" dirty="0" smtClean="0"/>
              <a:t>-Wolf &amp; Brinker</a:t>
            </a:r>
            <a:r>
              <a:rPr lang="en-US" sz="1200" i="1" dirty="0" smtClean="0"/>
              <a:t>, Elementary Surveying, Ninth Edition. </a:t>
            </a:r>
            <a:r>
              <a:rPr lang="en-US" sz="1200" dirty="0" smtClean="0"/>
              <a:t>New York: HarperCollins 1994 </a:t>
            </a:r>
          </a:p>
          <a:p>
            <a:pPr>
              <a:buFont typeface="Wingdings" pitchFamily="2" charset="2"/>
              <a:buNone/>
            </a:pPr>
            <a:endParaRPr lang="en-US" sz="8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9AB8-3CEE-4CBA-88BB-AA25D9211C48}" type="datetime1">
              <a:rPr lang="en-US" smtClean="0"/>
              <a:pPr/>
              <a:t>12/3/2010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2C77-47D8-4946-B271-9218073D6AC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 Conditions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endParaRPr lang="en-US" sz="2000" dirty="0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287338" y="1412875"/>
          <a:ext cx="8099425" cy="4613275"/>
        </p:xfrm>
        <a:graphic>
          <a:graphicData uri="http://schemas.openxmlformats.org/presentationml/2006/ole">
            <p:oleObj spid="_x0000_s40971" name="AutoCAD Drawing" r:id="rId3" imgW="11439360" imgH="6515280" progId="AutoCAD.Drawing.18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B702-AF88-4AAA-BDF6-A4894A7ABCA7}" type="datetime1">
              <a:rPr lang="en-US" smtClean="0"/>
              <a:pPr/>
              <a:t>12/3/2010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B8CB-B444-4F67-9134-F6A385E9E42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 Conditions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  <a:p>
            <a:endParaRPr lang="en-US" sz="2000"/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39863" y="1916113"/>
          <a:ext cx="5940425" cy="3382962"/>
        </p:xfrm>
        <a:graphic>
          <a:graphicData uri="http://schemas.openxmlformats.org/presentationml/2006/ole">
            <p:oleObj spid="_x0000_s81926" name="AutoCAD Drawing" r:id="rId3" imgW="11439360" imgH="6515280" progId="AutoCAD.Drawing.18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D708-F479-4599-B8D0-DD21313C5FE7}" type="datetime1">
              <a:rPr lang="en-US"/>
              <a:pPr/>
              <a:t>12/3/2010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1EDD-A1DE-4EB7-85E3-939718A4B1D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347760"/>
            <a:ext cx="8626475" cy="475141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dirty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 To provide </a:t>
            </a:r>
            <a:r>
              <a:rPr lang="en-US" sz="2400" dirty="0"/>
              <a:t>the necessary vertical tie to the spillway </a:t>
            </a:r>
            <a:r>
              <a:rPr lang="en-US" sz="2400" dirty="0" smtClean="0"/>
              <a:t>elevation to locate property lines adjacent to Lake Malone.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1800" dirty="0"/>
              <a:t>Owners will need to retain the services of a local surveyor to </a:t>
            </a:r>
            <a:r>
              <a:rPr lang="en-US" sz="1800" dirty="0" smtClean="0"/>
              <a:t>utilize </a:t>
            </a:r>
            <a:r>
              <a:rPr lang="en-US" sz="1800" dirty="0"/>
              <a:t>this information to locate property </a:t>
            </a:r>
            <a:r>
              <a:rPr lang="en-US" sz="1800" dirty="0" smtClean="0"/>
              <a:t>lines.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Availability of data may result in more economical survey costs for local </a:t>
            </a:r>
            <a:r>
              <a:rPr lang="en-US" sz="1800" dirty="0" smtClean="0"/>
              <a:t>owners.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Use of a common vertical datum will facilitate consistency between new surveys.</a:t>
            </a:r>
            <a:endParaRPr lang="en-US" sz="1800" dirty="0"/>
          </a:p>
          <a:p>
            <a:r>
              <a:rPr lang="en-US" sz="1800" dirty="0" smtClean="0"/>
              <a:t>15 Monuments were placed for ease of use.</a:t>
            </a:r>
          </a:p>
          <a:p>
            <a:r>
              <a:rPr lang="en-US" sz="1800" dirty="0" smtClean="0"/>
              <a:t>High visibility markers are placed at monuments to aid in recovery.</a:t>
            </a:r>
          </a:p>
          <a:p>
            <a:r>
              <a:rPr lang="en-US" sz="1800" dirty="0" smtClean="0"/>
              <a:t>Any point on the Lake is less than 1 mile from a monument.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onument data sheets are available to local Land Surveyors.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onument data sheets are published on website for public use.</a:t>
            </a:r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hlinkClick r:id="rId2"/>
              </a:rPr>
              <a:t>http://fw.ky.gov/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36D3-6E52-44E3-9C62-65611430B445}" type="datetime1">
              <a:rPr lang="en-US"/>
              <a:pPr/>
              <a:t>12/3/2010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BD93-BD97-4710-94AA-7294A76F5B8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78" y="2662227"/>
            <a:ext cx="3541761" cy="10953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Map</a:t>
            </a:r>
            <a:endParaRPr lang="en-US" sz="4000" dirty="0"/>
          </a:p>
        </p:txBody>
      </p:sp>
      <p:pic>
        <p:nvPicPr>
          <p:cNvPr id="6" name="Content Placeholder 5" descr="Lake Mal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3384" y="179342"/>
            <a:ext cx="4063682" cy="62802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2FE-26BC-4BB3-A271-DAE6FA095BFE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FB6D-E01C-4726-9E54-E3C42ABAF2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792"/>
            <a:ext cx="34940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Monument</a:t>
            </a:r>
            <a:br>
              <a:rPr lang="en-US" dirty="0" smtClean="0"/>
            </a:br>
            <a:r>
              <a:rPr lang="en-US" dirty="0" smtClean="0"/>
              <a:t>Data Sheet</a:t>
            </a:r>
            <a:endParaRPr lang="en-US" dirty="0"/>
          </a:p>
        </p:txBody>
      </p:sp>
      <p:pic>
        <p:nvPicPr>
          <p:cNvPr id="6" name="Content Placeholder 5" descr="Monument data sheets-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8571" y="215856"/>
            <a:ext cx="4600608" cy="61341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2FE-26BC-4BB3-A271-DAE6FA095BFE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FB6D-E01C-4726-9E54-E3C42ABAF2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5EC4E726010489D213B3389754DE3" ma:contentTypeVersion="2" ma:contentTypeDescription="Create a new document." ma:contentTypeScope="" ma:versionID="71b0324f6a929d33d19d03f911de34db">
  <xsd:schema xmlns:xsd="http://www.w3.org/2001/XMLSchema" xmlns:xs="http://www.w3.org/2001/XMLSchema" xmlns:p="http://schemas.microsoft.com/office/2006/metadata/properties" xmlns:ns1="http://schemas.microsoft.com/sharepoint/v3" xmlns:ns2="d6b00533-8ea2-40a0-981d-3d6d99f59e3c" targetNamespace="http://schemas.microsoft.com/office/2006/metadata/properties" ma:root="true" ma:fieldsID="e0e1234cfeeec1a1e12ceafd047fb73a" ns1:_="" ns2:_="">
    <xsd:import namespace="http://schemas.microsoft.com/sharepoint/v3"/>
    <xsd:import namespace="d6b00533-8ea2-40a0-981d-3d6d99f59e3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00533-8ea2-40a0-981d-3d6d99f59e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979575-5223-47DF-9125-2CFDB61D5118}"/>
</file>

<file path=customXml/itemProps2.xml><?xml version="1.0" encoding="utf-8"?>
<ds:datastoreItem xmlns:ds="http://schemas.openxmlformats.org/officeDocument/2006/customXml" ds:itemID="{D1CAF9E0-982A-48CD-BFE2-4B1D27D69D2A}"/>
</file>

<file path=customXml/itemProps3.xml><?xml version="1.0" encoding="utf-8"?>
<ds:datastoreItem xmlns:ds="http://schemas.openxmlformats.org/officeDocument/2006/customXml" ds:itemID="{E7E296D1-9B7C-4637-B8CE-2D0F2DA1B2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326</Words>
  <Application>Microsoft PowerPoint 7.0</Application>
  <PresentationFormat>On-screen Show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Welcome</vt:lpstr>
      <vt:lpstr>AutoCAD Drawing</vt:lpstr>
      <vt:lpstr>Lake Malone Vertical Control Monument Project</vt:lpstr>
      <vt:lpstr>Project Purpose</vt:lpstr>
      <vt:lpstr>Present Situation</vt:lpstr>
      <vt:lpstr>Present Conditions</vt:lpstr>
      <vt:lpstr>Present Conditions</vt:lpstr>
      <vt:lpstr>Mission</vt:lpstr>
      <vt:lpstr>Project Map</vt:lpstr>
      <vt:lpstr>Monument Data Sheet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Kelly Carr</cp:lastModifiedBy>
  <cp:revision>28</cp:revision>
  <cp:lastPrinted>1601-01-01T00:00:00Z</cp:lastPrinted>
  <dcterms:created xsi:type="dcterms:W3CDTF">1601-01-01T00:00:00Z</dcterms:created>
  <dcterms:modified xsi:type="dcterms:W3CDTF">2010-12-03T16:16:52Z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ContentTypeId">
    <vt:lpwstr>0x010100BB45EC4E726010489D213B3389754DE3</vt:lpwstr>
  </property>
</Properties>
</file>